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6" r:id="rId3"/>
    <p:sldId id="258" r:id="rId4"/>
    <p:sldId id="261" r:id="rId5"/>
    <p:sldId id="259" r:id="rId6"/>
    <p:sldId id="260" r:id="rId7"/>
    <p:sldId id="283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7" r:id="rId16"/>
    <p:sldId id="269" r:id="rId17"/>
    <p:sldId id="270" r:id="rId18"/>
    <p:sldId id="271" r:id="rId19"/>
    <p:sldId id="272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2E4"/>
    <a:srgbClr val="1608D2"/>
    <a:srgbClr val="BC0EB4"/>
    <a:srgbClr val="E1E1E1"/>
    <a:srgbClr val="B08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57" autoAdjust="0"/>
  </p:normalViewPr>
  <p:slideViewPr>
    <p:cSldViewPr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599A38-2A47-4A5A-A4FF-AD7071DEB51A}" type="doc">
      <dgm:prSet loTypeId="urn:microsoft.com/office/officeart/2005/8/layout/radial5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4E2244D-ED80-4543-A8BB-071123FF03CF}">
      <dgm:prSet phldrT="[Text]" custT="1"/>
      <dgm:spPr/>
      <dgm:t>
        <a:bodyPr/>
        <a:lstStyle/>
        <a:p>
          <a:r>
            <a:rPr lang="bn-BD" sz="28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হাঁসের প্রিয় খাদ্যবস্তু</a:t>
          </a:r>
          <a:endParaRPr lang="en-US" sz="2800" dirty="0"/>
        </a:p>
      </dgm:t>
    </dgm:pt>
    <dgm:pt modelId="{4A2334A7-F891-49C3-A903-E568A5082E4F}" type="parTrans" cxnId="{8DFB2AF9-3709-4A4C-B6EF-AC856F4EAA48}">
      <dgm:prSet/>
      <dgm:spPr/>
      <dgm:t>
        <a:bodyPr/>
        <a:lstStyle/>
        <a:p>
          <a:endParaRPr lang="en-US"/>
        </a:p>
      </dgm:t>
    </dgm:pt>
    <dgm:pt modelId="{8EBB440D-5034-4728-A6FB-382B538D399C}" type="sibTrans" cxnId="{8DFB2AF9-3709-4A4C-B6EF-AC856F4EAA48}">
      <dgm:prSet/>
      <dgm:spPr/>
      <dgm:t>
        <a:bodyPr/>
        <a:lstStyle/>
        <a:p>
          <a:endParaRPr lang="en-US"/>
        </a:p>
      </dgm:t>
    </dgm:pt>
    <dgm:pt modelId="{2A2C2870-4F63-496D-A103-E7F53F632003}" type="pres">
      <dgm:prSet presAssocID="{9D599A38-2A47-4A5A-A4FF-AD7071DEB51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852FDD-F5F3-4729-AAC4-DE327DF95807}" type="pres">
      <dgm:prSet presAssocID="{A4E2244D-ED80-4543-A8BB-071123FF03CF}" presName="centerShape" presStyleLbl="node0" presStyleIdx="0" presStyleCnt="1" custScaleX="26268" custScaleY="23350" custLinFactNeighborX="290" custLinFactNeighborY="-1499"/>
      <dgm:spPr/>
      <dgm:t>
        <a:bodyPr/>
        <a:lstStyle/>
        <a:p>
          <a:endParaRPr lang="en-US"/>
        </a:p>
      </dgm:t>
    </dgm:pt>
  </dgm:ptLst>
  <dgm:cxnLst>
    <dgm:cxn modelId="{37C800AA-4BD5-474E-9308-8A7C0602E0F7}" type="presOf" srcId="{9D599A38-2A47-4A5A-A4FF-AD7071DEB51A}" destId="{2A2C2870-4F63-496D-A103-E7F53F632003}" srcOrd="0" destOrd="0" presId="urn:microsoft.com/office/officeart/2005/8/layout/radial5"/>
    <dgm:cxn modelId="{CA5941A7-CD13-4740-9742-1A370DEBD46C}" type="presOf" srcId="{A4E2244D-ED80-4543-A8BB-071123FF03CF}" destId="{EE852FDD-F5F3-4729-AAC4-DE327DF95807}" srcOrd="0" destOrd="0" presId="urn:microsoft.com/office/officeart/2005/8/layout/radial5"/>
    <dgm:cxn modelId="{8DFB2AF9-3709-4A4C-B6EF-AC856F4EAA48}" srcId="{9D599A38-2A47-4A5A-A4FF-AD7071DEB51A}" destId="{A4E2244D-ED80-4543-A8BB-071123FF03CF}" srcOrd="0" destOrd="0" parTransId="{4A2334A7-F891-49C3-A903-E568A5082E4F}" sibTransId="{8EBB440D-5034-4728-A6FB-382B538D399C}"/>
    <dgm:cxn modelId="{398FD85B-EB16-4774-909F-C2A5B5093BAE}" type="presParOf" srcId="{2A2C2870-4F63-496D-A103-E7F53F632003}" destId="{EE852FDD-F5F3-4729-AAC4-DE327DF95807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52FDD-F5F3-4729-AAC4-DE327DF95807}">
      <dsp:nvSpPr>
        <dsp:cNvPr id="0" name=""/>
        <dsp:cNvSpPr/>
      </dsp:nvSpPr>
      <dsp:spPr>
        <a:xfrm>
          <a:off x="3574070" y="2025075"/>
          <a:ext cx="1694396" cy="150617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হাঁসের প্রিয় খাদ্যবস্তু</a:t>
          </a:r>
          <a:endParaRPr lang="en-US" sz="2800" kern="1200" dirty="0"/>
        </a:p>
      </dsp:txBody>
      <dsp:txXfrm>
        <a:off x="3822209" y="2245649"/>
        <a:ext cx="1198118" cy="1065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F6DB3-63A7-445D-AD3E-507042FFE8A2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11900-1665-4F56-A808-5002C564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5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শিক্ষার্থীকে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প্রশ্ন করে উত্তর আনতে হবে-মুরগীর তিনটির মধ্যে কি পার্থক্য দেখছ ? কেন এই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পার্থক</a:t>
            </a:r>
            <a:r>
              <a:rPr lang="en-US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্য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অনেকে অনেক মতামত দিবে কেউ বলতে পারে খাদ্যের অভাব কেউ বলবে অসুস্থ্য ? পর্যপ্ত খাবার আছে তবুও এ অবস্থা কেন ? অসুস্থ্যতার প্রধান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</a:t>
            </a:r>
            <a:r>
              <a:rPr lang="en-US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</a:t>
            </a:r>
            <a:r>
              <a:rPr lang="en-US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ী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হতে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পারে ? শিক্ষার্থীর মস্তিক ক্রিয়া করবে ? এক পর্যায় উত্তর আসবে পর্যাপ্ত খাবার আছে কিন্তু সেই খাবার গুলো কি সঠিক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</a:t>
            </a:r>
            <a:r>
              <a:rPr lang="en-US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ষ্টি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আছে ? আচ্ছা এবার গাছের কি জীবন আছে ? গাছটি ছোট থেকে বড় হচ্ছে কেন ? ছবির লোকটি পাখি গুলোকে কি দিচ্ছে ? কেন দিচ্ছে ? উত্তর আসবে গাছ, পাখি মুরগি সব গুলো জীব তাই পুষ্টির দরকার আছে। তখনই পাঠ ঘোষনা করা হবে।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05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মাইন্ড</a:t>
            </a:r>
            <a:r>
              <a:rPr lang="bn-BD" baseline="0" dirty="0" smtClean="0"/>
              <a:t> ম্যাপিং করে পর্ব জ্ঞান থেকে শিক্ষার্থীর কাছ থেকে উত্তর আনার চেষ্টা করতে হবে। এই কাজটি বোর্ড ব্যবহার করেও করা যাবে।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7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বলতো </a:t>
            </a:r>
            <a:r>
              <a:rPr lang="bn-BD" dirty="0" smtClean="0"/>
              <a:t>হা</a:t>
            </a:r>
            <a:r>
              <a:rPr lang="en-US" dirty="0" smtClean="0"/>
              <a:t>ঁ</a:t>
            </a:r>
            <a:r>
              <a:rPr lang="bn-BD" dirty="0" smtClean="0"/>
              <a:t>সের </a:t>
            </a:r>
            <a:r>
              <a:rPr lang="bn-BD" dirty="0" smtClean="0"/>
              <a:t>প্রিয় খাদ্য আর</a:t>
            </a:r>
            <a:r>
              <a:rPr lang="bn-BD" baseline="0" dirty="0" smtClean="0"/>
              <a:t> কী হতে পারে ? এবার ছবি গুলো দেখ এগুলো </a:t>
            </a:r>
            <a:r>
              <a:rPr lang="bn-BD" baseline="0" dirty="0" smtClean="0"/>
              <a:t>হা</a:t>
            </a:r>
            <a:r>
              <a:rPr lang="en-US" baseline="0" dirty="0" smtClean="0"/>
              <a:t>ঁ</a:t>
            </a:r>
            <a:r>
              <a:rPr lang="bn-BD" baseline="0" dirty="0" smtClean="0"/>
              <a:t>সের </a:t>
            </a:r>
            <a:r>
              <a:rPr lang="bn-BD" baseline="0" dirty="0" smtClean="0"/>
              <a:t>প্রিয় খাদ্য। ট্রিগার সেট করা আছে ছবিতে ক্লিক করলে ক্যাপশন পাওয়া যাবে।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3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জোড়ায়</a:t>
            </a:r>
            <a:r>
              <a:rPr lang="bn-BD" baseline="0" dirty="0" smtClean="0"/>
              <a:t> জোড়ায় বসে ছবি গুলো দেখে ঐ খাদ্যে কোন পুষ্টি উপাদান আছে তা বের করবে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03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শিক্ষার্থী</a:t>
            </a:r>
            <a:r>
              <a:rPr lang="bn-BD" baseline="0" dirty="0" smtClean="0"/>
              <a:t> দৈহিক পার্থক্য, খাদ্যের তারতম্যের কারণে, কি সেই তারতম্য ? এবার ছবি গুলো দেখ, প্রথম ছবিতে শুধু ভাত ও ডাল খাচ্ছে ? পাশের ছবিতে মাংস, ভাত, মাছ, ডাল, সবজি খাচ্ছে ? তাতে কী ঘটনা ঘটল ? পুষ্টি উপাদান </a:t>
            </a:r>
            <a:r>
              <a:rPr lang="bn-BD" baseline="0" dirty="0" smtClean="0"/>
              <a:t>সমপরিমান</a:t>
            </a:r>
            <a:r>
              <a:rPr lang="en-US" baseline="0" smtClean="0"/>
              <a:t>ণে</a:t>
            </a:r>
            <a:r>
              <a:rPr lang="bn-BD" baseline="0" smtClean="0"/>
              <a:t> </a:t>
            </a:r>
            <a:r>
              <a:rPr lang="bn-BD" baseline="0" dirty="0" smtClean="0"/>
              <a:t>থাকল না, ছবির মুরগীটি হতে মানসম্মত ডিম ও মাংস পেতে কী ধরনের খাদ্য খাওয়ানো হয়েছে?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55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ছবি গুলো থেকে  পশু</a:t>
            </a:r>
            <a:r>
              <a:rPr lang="bn-BD" baseline="0" dirty="0" smtClean="0"/>
              <a:t>পাখি পুষ্টির প্রয়োজনীয়তা দলীয়ভাবে আলোচনা করে একজন দলনেতা খাতায় লিখবে ? ঐ দলের অন্য আর একজন তা উপস্থাপন করবে। শিক্ষক তা মূল্যায়ন করবেন।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49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0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মুখে বলবেন আমাদের আজকের পাঠ .. স্লাইড শো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পূর্ব</a:t>
            </a:r>
            <a:r>
              <a:rPr lang="bn-BD" baseline="0" dirty="0" smtClean="0"/>
              <a:t> জ্ঞান থেকে শিক্ষার্থী অবশ্যই বলতে পারবে- </a:t>
            </a:r>
            <a:r>
              <a:rPr lang="bn-BD" dirty="0" smtClean="0"/>
              <a:t>অনুরুপ গৃহপালিত</a:t>
            </a:r>
            <a:r>
              <a:rPr lang="bn-BD" baseline="0" dirty="0" smtClean="0"/>
              <a:t> পাখির জন্য ৬টি পুষ্টি উপাদান জরুরী। বলত কোন কোন উৎস থেকে শর্করা উপাদান পাওয়া যায় ?</a:t>
            </a:r>
            <a:r>
              <a:rPr lang="en-US" baseline="0" dirty="0" smtClean="0"/>
              <a:t> </a:t>
            </a:r>
            <a:r>
              <a:rPr lang="bn-BD" baseline="0" dirty="0" smtClean="0"/>
              <a:t>চলো এবার আমরা উৎসগুলো দেখি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72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তোমরা কি জান</a:t>
            </a:r>
            <a:r>
              <a:rPr lang="bn-BD" baseline="0" dirty="0" smtClean="0"/>
              <a:t> পুষ্টি কোন উৎস্ থেকে পাওয়া যায় ? তাহলে ছবি গুলো দেখি – এবার বলতো এই শর্করা উপাদান কি কাজ করে ? ছবির কি দেখছ ? কুসুম এর রং কেমন হওয়া উচিত ? মুরগির ওজন কেমন হওয়া দরকার ? শিক্ষার্থীর বলা শেষ হলে আমি স্লাইড শো করে </a:t>
            </a:r>
            <a:r>
              <a:rPr lang="bn-BD" baseline="0" dirty="0" smtClean="0"/>
              <a:t>টেক্স</a:t>
            </a:r>
            <a:r>
              <a:rPr lang="en-US" baseline="0" dirty="0" smtClean="0"/>
              <a:t>ট</a:t>
            </a:r>
            <a:r>
              <a:rPr lang="bn-BD" baseline="0" dirty="0" smtClean="0"/>
              <a:t> </a:t>
            </a:r>
            <a:r>
              <a:rPr lang="bn-BD" baseline="0" dirty="0" smtClean="0"/>
              <a:t>আকারে দেখাব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73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 গুলো প্রদর্শন</a:t>
            </a:r>
            <a:r>
              <a:rPr lang="bn-BD" sz="40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করে নাম জানতে চাওয়া হবে , এরপর- বলতো এই উপাদান গুলো হতে কোন পুষ্টি উপাদান পাওয়া যায় ? আমিষের কাজ কি , কেন দরকার ? ছবির মুরগির দেহ কেমন ?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7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 গুলো প্রদর্শন</a:t>
            </a:r>
            <a:r>
              <a:rPr lang="bn-BD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করে নাম জানতে চাওয়া হবে , এরপর বলতে হবে বলতো এই উপাদান গুলো হতে কোন পুষ্টি উপাদান পাওয়া যায় ? কাজ কি ? কেন প্রয়োজন ? 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6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 গুলো প্রদর্শন</a:t>
            </a:r>
            <a:r>
              <a:rPr lang="bn-BD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করে নাম জানতে চাওয়া হবে , এরপর বলতে হবে বলতো এই উপাদান গুলো হতে কোন পুষ্টি উপাদান পাওয়া যায় ? ভিটামিন গৃহপালিত পাখির কি উপকার করে ? 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61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 গুলো প্রদর্শন</a:t>
            </a:r>
            <a:r>
              <a:rPr lang="bn-BD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করে নাম জানতে চাওয়া হবে , এরপর বলতে হবে বলতো এই উপাদান গুলো হতে কোন পুষ্টি উপাদান পাওয়া যায় ? এই উপাদান গৃহপালিত পাখির কি উপকার করে ? ছবিতে কি দেখছ? এই খোসা কেমন হলে ভাল হয় ? ছোট বাচ্চাগুলো বড় </a:t>
            </a:r>
            <a:r>
              <a:rPr lang="bn-BD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</a:t>
            </a:r>
            <a:r>
              <a:rPr lang="en-US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ঁ</a:t>
            </a:r>
            <a:r>
              <a:rPr lang="bn-BD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 </a:t>
            </a:r>
            <a:r>
              <a:rPr lang="bn-BD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কিভাবে রুপাতন্ত হয় ? মুরগির দেহারা কেমন ? ভিতরের হাড় গুলো কেমন হতে পারে ? মুরগিটির পুষ্টি ক্রিয়া কেমন হতে পারে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99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তোমরা</a:t>
            </a:r>
            <a:r>
              <a:rPr lang="bn-BD" baseline="0" dirty="0" smtClean="0"/>
              <a:t> ছবিতে কি দেখছ?  যে পুষ্টি উপাদান গুলো দেখছ এগুলো সুষম খাদ্যে সম অনুপাতে </a:t>
            </a:r>
            <a:r>
              <a:rPr lang="bn-BD" baseline="0" dirty="0" smtClean="0"/>
              <a:t>বিদ্যমান </a:t>
            </a:r>
            <a:r>
              <a:rPr lang="bn-BD" baseline="0" dirty="0" smtClean="0"/>
              <a:t>থাকে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11900-1665-4F56-A808-5002C564A2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26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4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7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6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4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4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5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1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AED52-C9A4-47E5-A296-A9CB99517073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C16AB-4383-4596-B5D4-B7FDC421B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8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0.jpeg"/><Relationship Id="rId4" Type="http://schemas.openxmlformats.org/officeDocument/2006/relationships/diagramData" Target="../diagrams/data1.xml"/><Relationship Id="rId9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44.jpe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41020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স্লাইডে ট্রিগার সেট করা আছে সেই স্লাইডের নোটে বলা আছে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0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2007" y="4353441"/>
            <a:ext cx="4419600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ln>
                  <a:solidFill>
                    <a:srgbClr val="1608D2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তৈল জাতীয় শস্য</a:t>
            </a:r>
            <a:endParaRPr lang="en-US" sz="4000" dirty="0">
              <a:ln>
                <a:solidFill>
                  <a:srgbClr val="1608D2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9685" r="21455" b="18644"/>
          <a:stretch/>
        </p:blipFill>
        <p:spPr>
          <a:xfrm>
            <a:off x="6828900" y="2224626"/>
            <a:ext cx="2129123" cy="198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2" t="69195" r="19390" b="12270"/>
          <a:stretch/>
        </p:blipFill>
        <p:spPr>
          <a:xfrm>
            <a:off x="4830581" y="2246417"/>
            <a:ext cx="2114510" cy="2020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77" b="80248"/>
          <a:stretch/>
        </p:blipFill>
        <p:spPr>
          <a:xfrm>
            <a:off x="222893" y="2123390"/>
            <a:ext cx="4325133" cy="215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481174" y="1219200"/>
            <a:ext cx="1881026" cy="685800"/>
          </a:xfrm>
          <a:prstGeom prst="wedgeRoundRectCallout">
            <a:avLst>
              <a:gd name="adj1" fmla="val -8866"/>
              <a:gd name="adj2" fmla="val 11148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সয়াবিন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2667000" y="1155125"/>
            <a:ext cx="1881026" cy="685800"/>
          </a:xfrm>
          <a:prstGeom prst="wedgeRoundRectCallout">
            <a:avLst>
              <a:gd name="adj1" fmla="val -8866"/>
              <a:gd name="adj2" fmla="val 11148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সরিষা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4830581" y="1192448"/>
            <a:ext cx="1881026" cy="685800"/>
          </a:xfrm>
          <a:prstGeom prst="wedgeRoundRectCallout">
            <a:avLst>
              <a:gd name="adj1" fmla="val -8866"/>
              <a:gd name="adj2" fmla="val 11148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ভূট্টা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881973" y="1219200"/>
            <a:ext cx="1881026" cy="685800"/>
          </a:xfrm>
          <a:prstGeom prst="wedgeRoundRectCallout">
            <a:avLst>
              <a:gd name="adj1" fmla="val -8866"/>
              <a:gd name="adj2" fmla="val 11148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খৈল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00200" y="5556185"/>
            <a:ext cx="5943599" cy="9906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bn-BD" sz="4000" dirty="0" smtClean="0">
                <a:ln w="0"/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চর্বি/তৈল জাতীয় পুষ্টি উপাদান</a:t>
            </a:r>
            <a:endParaRPr lang="en-US" sz="4000" dirty="0">
              <a:ln w="0"/>
              <a:solidFill>
                <a:schemeClr val="tx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17" grpId="0" animBg="1"/>
      <p:bldP spid="19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97000">
              <a:schemeClr val="accent5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82279" y="3124200"/>
            <a:ext cx="2508921" cy="8910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64" y="3732018"/>
            <a:ext cx="2841808" cy="2679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1" r="16374"/>
          <a:stretch/>
        </p:blipFill>
        <p:spPr>
          <a:xfrm>
            <a:off x="6019012" y="183845"/>
            <a:ext cx="2834686" cy="2717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" y="327866"/>
            <a:ext cx="2790730" cy="2573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1" y="3697124"/>
            <a:ext cx="2792521" cy="3057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500095" y="248292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লেটুস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2481" y="5409314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মূলা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2468" y="2741662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পুঁইশাক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7921" y="5827915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বাঁধাকপি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9230387" flipH="1">
            <a:off x="5393168" y="2599976"/>
            <a:ext cx="898094" cy="63665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772256" flipH="1">
            <a:off x="5737570" y="3712114"/>
            <a:ext cx="807671" cy="63665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3030509" flipH="1">
            <a:off x="2675811" y="2674622"/>
            <a:ext cx="774877" cy="636657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8879439" flipH="1">
            <a:off x="2669048" y="3817245"/>
            <a:ext cx="813929" cy="636657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19" y="83335"/>
            <a:ext cx="2753534" cy="27535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/>
          <p:cNvSpPr txBox="1"/>
          <p:nvPr/>
        </p:nvSpPr>
        <p:spPr>
          <a:xfrm>
            <a:off x="3346371" y="169108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ফুলকপি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 rot="16200000" flipH="1">
            <a:off x="4275169" y="2588868"/>
            <a:ext cx="607055" cy="63665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46" y="4097491"/>
            <a:ext cx="2843153" cy="2760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ight Arrow 34"/>
          <p:cNvSpPr/>
          <p:nvPr/>
        </p:nvSpPr>
        <p:spPr>
          <a:xfrm rot="5400000" flipH="1">
            <a:off x="4260394" y="4163970"/>
            <a:ext cx="636602" cy="63665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04128" y="582791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গাজর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2" grpId="0"/>
      <p:bldP spid="33" grpId="0" animBg="1"/>
      <p:bldP spid="35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bg1">
                <a:lumMod val="85000"/>
              </a:schemeClr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24200" y="2874393"/>
            <a:ext cx="2834010" cy="1143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খনিজ পদার্থ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50" y="407549"/>
            <a:ext cx="3025574" cy="2181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536389"/>
            <a:ext cx="3105495" cy="2206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r="14606"/>
          <a:stretch/>
        </p:blipFill>
        <p:spPr>
          <a:xfrm>
            <a:off x="626994" y="3781937"/>
            <a:ext cx="3047791" cy="2320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86084" y="2625115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শুঁকটি মাছের গুঁড়া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5930" y="24925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শামুক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59977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লবণ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18661925" flipH="1">
            <a:off x="5467458" y="2429598"/>
            <a:ext cx="335798" cy="48260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772256" flipH="1">
            <a:off x="5570240" y="3498878"/>
            <a:ext cx="300810" cy="39652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3626339" flipH="1">
            <a:off x="3564589" y="2540126"/>
            <a:ext cx="262684" cy="42219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8879439" flipH="1">
            <a:off x="3318268" y="3630297"/>
            <a:ext cx="267228" cy="464289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t="14193" r="19983" b="17871"/>
          <a:stretch/>
        </p:blipFill>
        <p:spPr>
          <a:xfrm>
            <a:off x="5727969" y="3655694"/>
            <a:ext cx="3096866" cy="2342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333506" y="59215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হাড়ের গুঁড়া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06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bg1">
                <a:lumMod val="0"/>
                <a:lumOff val="100000"/>
              </a:schemeClr>
            </a:gs>
            <a:gs pos="97000">
              <a:srgbClr val="BC0EB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24200" y="3124200"/>
            <a:ext cx="2834010" cy="11430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185" y="234307"/>
            <a:ext cx="3526015" cy="2653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9" y="396985"/>
            <a:ext cx="3624336" cy="2715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64384" y="29878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কচিঘাস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28735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শাকসবজি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19230387" flipH="1">
            <a:off x="5229794" y="2794567"/>
            <a:ext cx="623119" cy="63665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3626339" flipH="1">
            <a:off x="2781996" y="2778894"/>
            <a:ext cx="862349" cy="636657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97306" y="4278505"/>
            <a:ext cx="3543944" cy="2591024"/>
            <a:chOff x="5829300" y="3156156"/>
            <a:chExt cx="3076774" cy="21652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1" r="72058" b="32097"/>
            <a:stretch/>
          </p:blipFill>
          <p:spPr>
            <a:xfrm>
              <a:off x="7351515" y="3156156"/>
              <a:ext cx="1554559" cy="21652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18135"/>
            <a:stretch/>
          </p:blipFill>
          <p:spPr>
            <a:xfrm>
              <a:off x="5829300" y="3206304"/>
              <a:ext cx="1705325" cy="20972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12" name="Elbow Connector 11"/>
          <p:cNvCxnSpPr/>
          <p:nvPr/>
        </p:nvCxnSpPr>
        <p:spPr>
          <a:xfrm rot="10800000">
            <a:off x="4413863" y="5140460"/>
            <a:ext cx="1295400" cy="227821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689060"/>
              </p:ext>
            </p:extLst>
          </p:nvPr>
        </p:nvGraphicFramePr>
        <p:xfrm>
          <a:off x="353317" y="5254371"/>
          <a:ext cx="1525467" cy="1321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Packager Shell Object" showAsIcon="1" r:id="rId8" imgW="914400" imgH="792360" progId="Package">
                  <p:embed/>
                </p:oleObj>
              </mc:Choice>
              <mc:Fallback>
                <p:oleObj name="Packager Shell Object" showAsIcon="1" r:id="rId8" imgW="914400" imgH="792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3317" y="5254371"/>
                        <a:ext cx="1525467" cy="1321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59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"/>
            <a:ext cx="8839200" cy="6705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05200" y="350114"/>
            <a:ext cx="189653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5900" y="2943945"/>
            <a:ext cx="6172200" cy="9143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32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গৃহপালিত পাখির পুষ্টি উপাদানগুলো কী কী ? </a:t>
            </a:r>
            <a:endParaRPr lang="en-US" sz="32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93" y="899160"/>
            <a:ext cx="1729740" cy="1691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76800"/>
            <a:ext cx="1729740" cy="1691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60" y="4876800"/>
            <a:ext cx="1729740" cy="1691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" y="783874"/>
            <a:ext cx="172974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060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3500299" y="2622729"/>
            <a:ext cx="1973952" cy="1536341"/>
          </a:xfrm>
          <a:custGeom>
            <a:avLst/>
            <a:gdLst>
              <a:gd name="connsiteX0" fmla="*/ 0 w 1973952"/>
              <a:gd name="connsiteY0" fmla="*/ 768171 h 1536341"/>
              <a:gd name="connsiteX1" fmla="*/ 986976 w 1973952"/>
              <a:gd name="connsiteY1" fmla="*/ 0 h 1536341"/>
              <a:gd name="connsiteX2" fmla="*/ 1973952 w 1973952"/>
              <a:gd name="connsiteY2" fmla="*/ 768171 h 1536341"/>
              <a:gd name="connsiteX3" fmla="*/ 986976 w 1973952"/>
              <a:gd name="connsiteY3" fmla="*/ 1536342 h 1536341"/>
              <a:gd name="connsiteX4" fmla="*/ 0 w 1973952"/>
              <a:gd name="connsiteY4" fmla="*/ 768171 h 15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952" h="1536341">
                <a:moveTo>
                  <a:pt x="0" y="768171"/>
                </a:moveTo>
                <a:cubicBezTo>
                  <a:pt x="0" y="343922"/>
                  <a:pt x="441884" y="0"/>
                  <a:pt x="986976" y="0"/>
                </a:cubicBezTo>
                <a:cubicBezTo>
                  <a:pt x="1532068" y="0"/>
                  <a:pt x="1973952" y="343922"/>
                  <a:pt x="1973952" y="768171"/>
                </a:cubicBezTo>
                <a:cubicBezTo>
                  <a:pt x="1973952" y="1192420"/>
                  <a:pt x="1532068" y="1536342"/>
                  <a:pt x="986976" y="1536342"/>
                </a:cubicBezTo>
                <a:cubicBezTo>
                  <a:pt x="441884" y="1536342"/>
                  <a:pt x="0" y="1192420"/>
                  <a:pt x="0" y="7681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9879" tIns="275792" rIns="339879" bIns="27579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শর্করার কাজ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Freeform 12"/>
          <p:cNvSpPr/>
          <p:nvPr/>
        </p:nvSpPr>
        <p:spPr>
          <a:xfrm rot="16200000">
            <a:off x="4313390" y="2035627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107543" rIns="104331" bIns="10754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454312" y="385035"/>
            <a:ext cx="2065926" cy="1581522"/>
          </a:xfrm>
          <a:custGeom>
            <a:avLst/>
            <a:gdLst>
              <a:gd name="connsiteX0" fmla="*/ 0 w 2065926"/>
              <a:gd name="connsiteY0" fmla="*/ 790761 h 1581522"/>
              <a:gd name="connsiteX1" fmla="*/ 1032963 w 2065926"/>
              <a:gd name="connsiteY1" fmla="*/ 0 h 1581522"/>
              <a:gd name="connsiteX2" fmla="*/ 2065926 w 2065926"/>
              <a:gd name="connsiteY2" fmla="*/ 790761 h 1581522"/>
              <a:gd name="connsiteX3" fmla="*/ 1032963 w 2065926"/>
              <a:gd name="connsiteY3" fmla="*/ 1581522 h 1581522"/>
              <a:gd name="connsiteX4" fmla="*/ 0 w 2065926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926" h="1581522">
                <a:moveTo>
                  <a:pt x="0" y="790761"/>
                </a:moveTo>
                <a:cubicBezTo>
                  <a:pt x="0" y="354036"/>
                  <a:pt x="462473" y="0"/>
                  <a:pt x="1032963" y="0"/>
                </a:cubicBezTo>
                <a:cubicBezTo>
                  <a:pt x="1603453" y="0"/>
                  <a:pt x="2065926" y="354036"/>
                  <a:pt x="2065926" y="790761"/>
                </a:cubicBezTo>
                <a:cubicBezTo>
                  <a:pt x="2065926" y="1227486"/>
                  <a:pt x="1603453" y="1581522"/>
                  <a:pt x="1032963" y="1581522"/>
                </a:cubicBezTo>
                <a:cubicBezTo>
                  <a:pt x="462473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3348" tIns="282409" rIns="353348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দেহে শক্তি বৃদ্ধি, তাপ উৎপাদন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144217" y="2622729"/>
            <a:ext cx="1954524" cy="1581522"/>
          </a:xfrm>
          <a:custGeom>
            <a:avLst/>
            <a:gdLst>
              <a:gd name="connsiteX0" fmla="*/ 0 w 1954524"/>
              <a:gd name="connsiteY0" fmla="*/ 790761 h 1581522"/>
              <a:gd name="connsiteX1" fmla="*/ 977262 w 1954524"/>
              <a:gd name="connsiteY1" fmla="*/ 0 h 1581522"/>
              <a:gd name="connsiteX2" fmla="*/ 1954524 w 1954524"/>
              <a:gd name="connsiteY2" fmla="*/ 790761 h 1581522"/>
              <a:gd name="connsiteX3" fmla="*/ 977262 w 1954524"/>
              <a:gd name="connsiteY3" fmla="*/ 1581522 h 1581522"/>
              <a:gd name="connsiteX4" fmla="*/ 0 w 195452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4524" h="1581522">
                <a:moveTo>
                  <a:pt x="0" y="790761"/>
                </a:moveTo>
                <a:cubicBezTo>
                  <a:pt x="0" y="354036"/>
                  <a:pt x="437535" y="0"/>
                  <a:pt x="977262" y="0"/>
                </a:cubicBezTo>
                <a:cubicBezTo>
                  <a:pt x="1516989" y="0"/>
                  <a:pt x="1954524" y="354036"/>
                  <a:pt x="1954524" y="790761"/>
                </a:cubicBezTo>
                <a:cubicBezTo>
                  <a:pt x="1954524" y="1227486"/>
                  <a:pt x="1516989" y="1581522"/>
                  <a:pt x="977262" y="1581522"/>
                </a:cubicBezTo>
                <a:cubicBezTo>
                  <a:pt x="437535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7033" tIns="282409" rIns="337033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দৈহিক ও</a:t>
            </a: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কর্মক্ষমতা বৃদ্ধি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503950" y="3082342"/>
            <a:ext cx="469247" cy="617114"/>
          </a:xfrm>
          <a:custGeom>
            <a:avLst/>
            <a:gdLst>
              <a:gd name="connsiteX0" fmla="*/ 0 w 204816"/>
              <a:gd name="connsiteY0" fmla="*/ 107543 h 537717"/>
              <a:gd name="connsiteX1" fmla="*/ 102408 w 204816"/>
              <a:gd name="connsiteY1" fmla="*/ 107543 h 537717"/>
              <a:gd name="connsiteX2" fmla="*/ 102408 w 204816"/>
              <a:gd name="connsiteY2" fmla="*/ 0 h 537717"/>
              <a:gd name="connsiteX3" fmla="*/ 204816 w 204816"/>
              <a:gd name="connsiteY3" fmla="*/ 268859 h 537717"/>
              <a:gd name="connsiteX4" fmla="*/ 102408 w 204816"/>
              <a:gd name="connsiteY4" fmla="*/ 537717 h 537717"/>
              <a:gd name="connsiteX5" fmla="*/ 102408 w 204816"/>
              <a:gd name="connsiteY5" fmla="*/ 430174 h 537717"/>
              <a:gd name="connsiteX6" fmla="*/ 0 w 204816"/>
              <a:gd name="connsiteY6" fmla="*/ 430174 h 537717"/>
              <a:gd name="connsiteX7" fmla="*/ 0 w 204816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816" h="537717">
                <a:moveTo>
                  <a:pt x="0" y="107543"/>
                </a:moveTo>
                <a:lnTo>
                  <a:pt x="102408" y="107543"/>
                </a:lnTo>
                <a:lnTo>
                  <a:pt x="102408" y="0"/>
                </a:lnTo>
                <a:lnTo>
                  <a:pt x="204816" y="268859"/>
                </a:lnTo>
                <a:lnTo>
                  <a:pt x="102408" y="537717"/>
                </a:lnTo>
                <a:lnTo>
                  <a:pt x="102408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07543" rIns="61444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591459" y="4753680"/>
            <a:ext cx="1937744" cy="1581522"/>
          </a:xfrm>
          <a:custGeom>
            <a:avLst/>
            <a:gdLst>
              <a:gd name="connsiteX0" fmla="*/ 0 w 1937744"/>
              <a:gd name="connsiteY0" fmla="*/ 790761 h 1581522"/>
              <a:gd name="connsiteX1" fmla="*/ 968872 w 1937744"/>
              <a:gd name="connsiteY1" fmla="*/ 0 h 1581522"/>
              <a:gd name="connsiteX2" fmla="*/ 1937744 w 1937744"/>
              <a:gd name="connsiteY2" fmla="*/ 790761 h 1581522"/>
              <a:gd name="connsiteX3" fmla="*/ 968872 w 1937744"/>
              <a:gd name="connsiteY3" fmla="*/ 1581522 h 1581522"/>
              <a:gd name="connsiteX4" fmla="*/ 0 w 193774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744" h="1581522">
                <a:moveTo>
                  <a:pt x="0" y="790761"/>
                </a:moveTo>
                <a:cubicBezTo>
                  <a:pt x="0" y="354036"/>
                  <a:pt x="433779" y="0"/>
                  <a:pt x="968872" y="0"/>
                </a:cubicBezTo>
                <a:cubicBezTo>
                  <a:pt x="1503965" y="0"/>
                  <a:pt x="1937744" y="354036"/>
                  <a:pt x="1937744" y="790761"/>
                </a:cubicBezTo>
                <a:cubicBezTo>
                  <a:pt x="1937744" y="1227486"/>
                  <a:pt x="1503965" y="1581522"/>
                  <a:pt x="968872" y="1581522"/>
                </a:cubicBezTo>
                <a:cubicBezTo>
                  <a:pt x="433779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576" tIns="282409" rIns="334576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ডিমের কুসুম হলুদ করে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Freeform 18"/>
          <p:cNvSpPr/>
          <p:nvPr/>
        </p:nvSpPr>
        <p:spPr>
          <a:xfrm rot="5400000">
            <a:off x="4313390" y="4208454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" tIns="107542" rIns="104330" bIns="10754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827093" y="2721905"/>
            <a:ext cx="2150648" cy="1581522"/>
          </a:xfrm>
          <a:custGeom>
            <a:avLst/>
            <a:gdLst>
              <a:gd name="connsiteX0" fmla="*/ 0 w 2150648"/>
              <a:gd name="connsiteY0" fmla="*/ 790761 h 1581522"/>
              <a:gd name="connsiteX1" fmla="*/ 1075324 w 2150648"/>
              <a:gd name="connsiteY1" fmla="*/ 0 h 1581522"/>
              <a:gd name="connsiteX2" fmla="*/ 2150648 w 2150648"/>
              <a:gd name="connsiteY2" fmla="*/ 790761 h 1581522"/>
              <a:gd name="connsiteX3" fmla="*/ 1075324 w 2150648"/>
              <a:gd name="connsiteY3" fmla="*/ 1581522 h 1581522"/>
              <a:gd name="connsiteX4" fmla="*/ 0 w 2150648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648" h="1581522">
                <a:moveTo>
                  <a:pt x="0" y="790761"/>
                </a:moveTo>
                <a:cubicBezTo>
                  <a:pt x="0" y="354036"/>
                  <a:pt x="481439" y="0"/>
                  <a:pt x="1075324" y="0"/>
                </a:cubicBezTo>
                <a:cubicBezTo>
                  <a:pt x="1669209" y="0"/>
                  <a:pt x="2150648" y="354036"/>
                  <a:pt x="2150648" y="790761"/>
                </a:cubicBezTo>
                <a:cubicBezTo>
                  <a:pt x="2150648" y="1227486"/>
                  <a:pt x="1669209" y="1581522"/>
                  <a:pt x="1075324" y="1581522"/>
                </a:cubicBezTo>
                <a:cubicBezTo>
                  <a:pt x="481439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55" tIns="282409" rIns="365755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কোষ্ঠ কাঠিন্য দূর করে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007440" y="3164126"/>
            <a:ext cx="436677" cy="535330"/>
          </a:xfrm>
          <a:custGeom>
            <a:avLst/>
            <a:gdLst>
              <a:gd name="connsiteX0" fmla="*/ 0 w 207712"/>
              <a:gd name="connsiteY0" fmla="*/ 107543 h 537717"/>
              <a:gd name="connsiteX1" fmla="*/ 103856 w 207712"/>
              <a:gd name="connsiteY1" fmla="*/ 107543 h 537717"/>
              <a:gd name="connsiteX2" fmla="*/ 103856 w 207712"/>
              <a:gd name="connsiteY2" fmla="*/ 0 h 537717"/>
              <a:gd name="connsiteX3" fmla="*/ 207712 w 207712"/>
              <a:gd name="connsiteY3" fmla="*/ 268859 h 537717"/>
              <a:gd name="connsiteX4" fmla="*/ 103856 w 207712"/>
              <a:gd name="connsiteY4" fmla="*/ 537717 h 537717"/>
              <a:gd name="connsiteX5" fmla="*/ 103856 w 207712"/>
              <a:gd name="connsiteY5" fmla="*/ 430174 h 537717"/>
              <a:gd name="connsiteX6" fmla="*/ 0 w 207712"/>
              <a:gd name="connsiteY6" fmla="*/ 430174 h 537717"/>
              <a:gd name="connsiteX7" fmla="*/ 0 w 207712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712" h="537717">
                <a:moveTo>
                  <a:pt x="207711" y="430174"/>
                </a:moveTo>
                <a:lnTo>
                  <a:pt x="103856" y="430174"/>
                </a:lnTo>
                <a:lnTo>
                  <a:pt x="103856" y="537717"/>
                </a:lnTo>
                <a:lnTo>
                  <a:pt x="1" y="268858"/>
                </a:lnTo>
                <a:lnTo>
                  <a:pt x="103856" y="0"/>
                </a:lnTo>
                <a:lnTo>
                  <a:pt x="103856" y="107543"/>
                </a:lnTo>
                <a:lnTo>
                  <a:pt x="207711" y="107543"/>
                </a:lnTo>
                <a:lnTo>
                  <a:pt x="207711" y="43017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313" tIns="107544" rIns="1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1785" y="6326926"/>
            <a:ext cx="7966130" cy="3691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শর্করা পুষ্টি উপাদানের কাজ কী কী হতে পারে?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500299" y="2622729"/>
            <a:ext cx="1973952" cy="1536341"/>
          </a:xfrm>
          <a:custGeom>
            <a:avLst/>
            <a:gdLst>
              <a:gd name="connsiteX0" fmla="*/ 0 w 1973952"/>
              <a:gd name="connsiteY0" fmla="*/ 768171 h 1536341"/>
              <a:gd name="connsiteX1" fmla="*/ 986976 w 1973952"/>
              <a:gd name="connsiteY1" fmla="*/ 0 h 1536341"/>
              <a:gd name="connsiteX2" fmla="*/ 1973952 w 1973952"/>
              <a:gd name="connsiteY2" fmla="*/ 768171 h 1536341"/>
              <a:gd name="connsiteX3" fmla="*/ 986976 w 1973952"/>
              <a:gd name="connsiteY3" fmla="*/ 1536342 h 1536341"/>
              <a:gd name="connsiteX4" fmla="*/ 0 w 1973952"/>
              <a:gd name="connsiteY4" fmla="*/ 768171 h 15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952" h="1536341">
                <a:moveTo>
                  <a:pt x="0" y="768171"/>
                </a:moveTo>
                <a:cubicBezTo>
                  <a:pt x="0" y="343922"/>
                  <a:pt x="441884" y="0"/>
                  <a:pt x="986976" y="0"/>
                </a:cubicBezTo>
                <a:cubicBezTo>
                  <a:pt x="1532068" y="0"/>
                  <a:pt x="1973952" y="343922"/>
                  <a:pt x="1973952" y="768171"/>
                </a:cubicBezTo>
                <a:cubicBezTo>
                  <a:pt x="1973952" y="1192420"/>
                  <a:pt x="1532068" y="1536342"/>
                  <a:pt x="986976" y="1536342"/>
                </a:cubicBezTo>
                <a:cubicBezTo>
                  <a:pt x="441884" y="1536342"/>
                  <a:pt x="0" y="1192420"/>
                  <a:pt x="0" y="7681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9879" tIns="275792" rIns="339879" bIns="27579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আমিষ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Freeform 26"/>
          <p:cNvSpPr/>
          <p:nvPr/>
        </p:nvSpPr>
        <p:spPr>
          <a:xfrm rot="16200000">
            <a:off x="4313390" y="2035627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107543" rIns="104331" bIns="10754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3454312" y="385035"/>
            <a:ext cx="2065926" cy="1581522"/>
          </a:xfrm>
          <a:custGeom>
            <a:avLst/>
            <a:gdLst>
              <a:gd name="connsiteX0" fmla="*/ 0 w 2065926"/>
              <a:gd name="connsiteY0" fmla="*/ 790761 h 1581522"/>
              <a:gd name="connsiteX1" fmla="*/ 1032963 w 2065926"/>
              <a:gd name="connsiteY1" fmla="*/ 0 h 1581522"/>
              <a:gd name="connsiteX2" fmla="*/ 2065926 w 2065926"/>
              <a:gd name="connsiteY2" fmla="*/ 790761 h 1581522"/>
              <a:gd name="connsiteX3" fmla="*/ 1032963 w 2065926"/>
              <a:gd name="connsiteY3" fmla="*/ 1581522 h 1581522"/>
              <a:gd name="connsiteX4" fmla="*/ 0 w 2065926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926" h="1581522">
                <a:moveTo>
                  <a:pt x="0" y="790761"/>
                </a:moveTo>
                <a:cubicBezTo>
                  <a:pt x="0" y="354036"/>
                  <a:pt x="462473" y="0"/>
                  <a:pt x="1032963" y="0"/>
                </a:cubicBezTo>
                <a:cubicBezTo>
                  <a:pt x="1603453" y="0"/>
                  <a:pt x="2065926" y="354036"/>
                  <a:pt x="2065926" y="790761"/>
                </a:cubicBezTo>
                <a:cubicBezTo>
                  <a:pt x="2065926" y="1227486"/>
                  <a:pt x="1603453" y="1581522"/>
                  <a:pt x="1032963" y="1581522"/>
                </a:cubicBezTo>
                <a:cubicBezTo>
                  <a:pt x="462473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3348" tIns="282409" rIns="353348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দেহকে সুস্থ ও সবল রাখা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591459" y="4753680"/>
            <a:ext cx="1937744" cy="1581522"/>
          </a:xfrm>
          <a:custGeom>
            <a:avLst/>
            <a:gdLst>
              <a:gd name="connsiteX0" fmla="*/ 0 w 1937744"/>
              <a:gd name="connsiteY0" fmla="*/ 790761 h 1581522"/>
              <a:gd name="connsiteX1" fmla="*/ 968872 w 1937744"/>
              <a:gd name="connsiteY1" fmla="*/ 0 h 1581522"/>
              <a:gd name="connsiteX2" fmla="*/ 1937744 w 1937744"/>
              <a:gd name="connsiteY2" fmla="*/ 790761 h 1581522"/>
              <a:gd name="connsiteX3" fmla="*/ 968872 w 1937744"/>
              <a:gd name="connsiteY3" fmla="*/ 1581522 h 1581522"/>
              <a:gd name="connsiteX4" fmla="*/ 0 w 193774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744" h="1581522">
                <a:moveTo>
                  <a:pt x="0" y="790761"/>
                </a:moveTo>
                <a:cubicBezTo>
                  <a:pt x="0" y="354036"/>
                  <a:pt x="433779" y="0"/>
                  <a:pt x="968872" y="0"/>
                </a:cubicBezTo>
                <a:cubicBezTo>
                  <a:pt x="1503965" y="0"/>
                  <a:pt x="1937744" y="354036"/>
                  <a:pt x="1937744" y="790761"/>
                </a:cubicBezTo>
                <a:cubicBezTo>
                  <a:pt x="1937744" y="1227486"/>
                  <a:pt x="1503965" y="1581522"/>
                  <a:pt x="968872" y="1581522"/>
                </a:cubicBezTo>
                <a:cubicBezTo>
                  <a:pt x="433779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576" tIns="282409" rIns="334576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দেহের ক্ষয়পুরণ ও বৃদ্ধিসাধন করা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Freeform 31"/>
          <p:cNvSpPr/>
          <p:nvPr/>
        </p:nvSpPr>
        <p:spPr>
          <a:xfrm rot="5400000">
            <a:off x="4313390" y="4208454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" tIns="107542" rIns="104330" bIns="10754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0114" y="6440671"/>
            <a:ext cx="7966130" cy="2665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আমিষ পুষ্টি উপাদানের কাজ কী কী হতে পারে?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524991" y="2618694"/>
            <a:ext cx="1973952" cy="1536341"/>
          </a:xfrm>
          <a:custGeom>
            <a:avLst/>
            <a:gdLst>
              <a:gd name="connsiteX0" fmla="*/ 0 w 1973952"/>
              <a:gd name="connsiteY0" fmla="*/ 768171 h 1536341"/>
              <a:gd name="connsiteX1" fmla="*/ 986976 w 1973952"/>
              <a:gd name="connsiteY1" fmla="*/ 0 h 1536341"/>
              <a:gd name="connsiteX2" fmla="*/ 1973952 w 1973952"/>
              <a:gd name="connsiteY2" fmla="*/ 768171 h 1536341"/>
              <a:gd name="connsiteX3" fmla="*/ 986976 w 1973952"/>
              <a:gd name="connsiteY3" fmla="*/ 1536342 h 1536341"/>
              <a:gd name="connsiteX4" fmla="*/ 0 w 1973952"/>
              <a:gd name="connsiteY4" fmla="*/ 768171 h 15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952" h="1536341">
                <a:moveTo>
                  <a:pt x="0" y="768171"/>
                </a:moveTo>
                <a:cubicBezTo>
                  <a:pt x="0" y="343922"/>
                  <a:pt x="441884" y="0"/>
                  <a:pt x="986976" y="0"/>
                </a:cubicBezTo>
                <a:cubicBezTo>
                  <a:pt x="1532068" y="0"/>
                  <a:pt x="1973952" y="343922"/>
                  <a:pt x="1973952" y="768171"/>
                </a:cubicBezTo>
                <a:cubicBezTo>
                  <a:pt x="1973952" y="1192420"/>
                  <a:pt x="1532068" y="1536342"/>
                  <a:pt x="986976" y="1536342"/>
                </a:cubicBezTo>
                <a:cubicBezTo>
                  <a:pt x="441884" y="1536342"/>
                  <a:pt x="0" y="1192420"/>
                  <a:pt x="0" y="7681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9879" tIns="275792" rIns="339879" bIns="27579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চর্বি / তৈল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Freeform 36"/>
          <p:cNvSpPr/>
          <p:nvPr/>
        </p:nvSpPr>
        <p:spPr>
          <a:xfrm rot="16200000">
            <a:off x="4338082" y="2031592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107543" rIns="104331" bIns="10754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470358" y="347000"/>
            <a:ext cx="2065926" cy="1581522"/>
          </a:xfrm>
          <a:custGeom>
            <a:avLst/>
            <a:gdLst>
              <a:gd name="connsiteX0" fmla="*/ 0 w 2065926"/>
              <a:gd name="connsiteY0" fmla="*/ 790761 h 1581522"/>
              <a:gd name="connsiteX1" fmla="*/ 1032963 w 2065926"/>
              <a:gd name="connsiteY1" fmla="*/ 0 h 1581522"/>
              <a:gd name="connsiteX2" fmla="*/ 2065926 w 2065926"/>
              <a:gd name="connsiteY2" fmla="*/ 790761 h 1581522"/>
              <a:gd name="connsiteX3" fmla="*/ 1032963 w 2065926"/>
              <a:gd name="connsiteY3" fmla="*/ 1581522 h 1581522"/>
              <a:gd name="connsiteX4" fmla="*/ 0 w 2065926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926" h="1581522">
                <a:moveTo>
                  <a:pt x="0" y="790761"/>
                </a:moveTo>
                <a:cubicBezTo>
                  <a:pt x="0" y="354036"/>
                  <a:pt x="462473" y="0"/>
                  <a:pt x="1032963" y="0"/>
                </a:cubicBezTo>
                <a:cubicBezTo>
                  <a:pt x="1603453" y="0"/>
                  <a:pt x="2065926" y="354036"/>
                  <a:pt x="2065926" y="790761"/>
                </a:cubicBezTo>
                <a:cubicBezTo>
                  <a:pt x="2065926" y="1227486"/>
                  <a:pt x="1603453" y="1581522"/>
                  <a:pt x="1032963" y="1581522"/>
                </a:cubicBezTo>
                <a:cubicBezTo>
                  <a:pt x="462473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3348" tIns="282409" rIns="353348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দেহে তাপ ও কর্মশক্তি বৃদ্ধি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168909" y="2618694"/>
            <a:ext cx="1954524" cy="1581522"/>
          </a:xfrm>
          <a:custGeom>
            <a:avLst/>
            <a:gdLst>
              <a:gd name="connsiteX0" fmla="*/ 0 w 1954524"/>
              <a:gd name="connsiteY0" fmla="*/ 790761 h 1581522"/>
              <a:gd name="connsiteX1" fmla="*/ 977262 w 1954524"/>
              <a:gd name="connsiteY1" fmla="*/ 0 h 1581522"/>
              <a:gd name="connsiteX2" fmla="*/ 1954524 w 1954524"/>
              <a:gd name="connsiteY2" fmla="*/ 790761 h 1581522"/>
              <a:gd name="connsiteX3" fmla="*/ 977262 w 1954524"/>
              <a:gd name="connsiteY3" fmla="*/ 1581522 h 1581522"/>
              <a:gd name="connsiteX4" fmla="*/ 0 w 195452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4524" h="1581522">
                <a:moveTo>
                  <a:pt x="0" y="790761"/>
                </a:moveTo>
                <a:cubicBezTo>
                  <a:pt x="0" y="354036"/>
                  <a:pt x="437535" y="0"/>
                  <a:pt x="977262" y="0"/>
                </a:cubicBezTo>
                <a:cubicBezTo>
                  <a:pt x="1516989" y="0"/>
                  <a:pt x="1954524" y="354036"/>
                  <a:pt x="1954524" y="790761"/>
                </a:cubicBezTo>
                <a:cubicBezTo>
                  <a:pt x="1954524" y="1227486"/>
                  <a:pt x="1516989" y="1581522"/>
                  <a:pt x="977262" y="1581522"/>
                </a:cubicBezTo>
                <a:cubicBezTo>
                  <a:pt x="437535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7033" tIns="282409" rIns="337033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চামড়ার মসৃণতা বৃদ্ধি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528642" y="3078307"/>
            <a:ext cx="469247" cy="617114"/>
          </a:xfrm>
          <a:custGeom>
            <a:avLst/>
            <a:gdLst>
              <a:gd name="connsiteX0" fmla="*/ 0 w 204816"/>
              <a:gd name="connsiteY0" fmla="*/ 107543 h 537717"/>
              <a:gd name="connsiteX1" fmla="*/ 102408 w 204816"/>
              <a:gd name="connsiteY1" fmla="*/ 107543 h 537717"/>
              <a:gd name="connsiteX2" fmla="*/ 102408 w 204816"/>
              <a:gd name="connsiteY2" fmla="*/ 0 h 537717"/>
              <a:gd name="connsiteX3" fmla="*/ 204816 w 204816"/>
              <a:gd name="connsiteY3" fmla="*/ 268859 h 537717"/>
              <a:gd name="connsiteX4" fmla="*/ 102408 w 204816"/>
              <a:gd name="connsiteY4" fmla="*/ 537717 h 537717"/>
              <a:gd name="connsiteX5" fmla="*/ 102408 w 204816"/>
              <a:gd name="connsiteY5" fmla="*/ 430174 h 537717"/>
              <a:gd name="connsiteX6" fmla="*/ 0 w 204816"/>
              <a:gd name="connsiteY6" fmla="*/ 430174 h 537717"/>
              <a:gd name="connsiteX7" fmla="*/ 0 w 204816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816" h="537717">
                <a:moveTo>
                  <a:pt x="0" y="107543"/>
                </a:moveTo>
                <a:lnTo>
                  <a:pt x="102408" y="107543"/>
                </a:lnTo>
                <a:lnTo>
                  <a:pt x="102408" y="0"/>
                </a:lnTo>
                <a:lnTo>
                  <a:pt x="204816" y="268859"/>
                </a:lnTo>
                <a:lnTo>
                  <a:pt x="102408" y="537717"/>
                </a:lnTo>
                <a:lnTo>
                  <a:pt x="102408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07543" rIns="61444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851785" y="2717870"/>
            <a:ext cx="2150648" cy="1581522"/>
          </a:xfrm>
          <a:custGeom>
            <a:avLst/>
            <a:gdLst>
              <a:gd name="connsiteX0" fmla="*/ 0 w 2150648"/>
              <a:gd name="connsiteY0" fmla="*/ 790761 h 1581522"/>
              <a:gd name="connsiteX1" fmla="*/ 1075324 w 2150648"/>
              <a:gd name="connsiteY1" fmla="*/ 0 h 1581522"/>
              <a:gd name="connsiteX2" fmla="*/ 2150648 w 2150648"/>
              <a:gd name="connsiteY2" fmla="*/ 790761 h 1581522"/>
              <a:gd name="connsiteX3" fmla="*/ 1075324 w 2150648"/>
              <a:gd name="connsiteY3" fmla="*/ 1581522 h 1581522"/>
              <a:gd name="connsiteX4" fmla="*/ 0 w 2150648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648" h="1581522">
                <a:moveTo>
                  <a:pt x="0" y="790761"/>
                </a:moveTo>
                <a:cubicBezTo>
                  <a:pt x="0" y="354036"/>
                  <a:pt x="481439" y="0"/>
                  <a:pt x="1075324" y="0"/>
                </a:cubicBezTo>
                <a:cubicBezTo>
                  <a:pt x="1669209" y="0"/>
                  <a:pt x="2150648" y="354036"/>
                  <a:pt x="2150648" y="790761"/>
                </a:cubicBezTo>
                <a:cubicBezTo>
                  <a:pt x="2150648" y="1227486"/>
                  <a:pt x="1669209" y="1581522"/>
                  <a:pt x="1075324" y="1581522"/>
                </a:cubicBezTo>
                <a:cubicBezTo>
                  <a:pt x="481439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55" tIns="282409" rIns="365755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চর্মরোগ প্রতিরোধ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32132" y="3160091"/>
            <a:ext cx="436677" cy="535330"/>
          </a:xfrm>
          <a:custGeom>
            <a:avLst/>
            <a:gdLst>
              <a:gd name="connsiteX0" fmla="*/ 0 w 207712"/>
              <a:gd name="connsiteY0" fmla="*/ 107543 h 537717"/>
              <a:gd name="connsiteX1" fmla="*/ 103856 w 207712"/>
              <a:gd name="connsiteY1" fmla="*/ 107543 h 537717"/>
              <a:gd name="connsiteX2" fmla="*/ 103856 w 207712"/>
              <a:gd name="connsiteY2" fmla="*/ 0 h 537717"/>
              <a:gd name="connsiteX3" fmla="*/ 207712 w 207712"/>
              <a:gd name="connsiteY3" fmla="*/ 268859 h 537717"/>
              <a:gd name="connsiteX4" fmla="*/ 103856 w 207712"/>
              <a:gd name="connsiteY4" fmla="*/ 537717 h 537717"/>
              <a:gd name="connsiteX5" fmla="*/ 103856 w 207712"/>
              <a:gd name="connsiteY5" fmla="*/ 430174 h 537717"/>
              <a:gd name="connsiteX6" fmla="*/ 0 w 207712"/>
              <a:gd name="connsiteY6" fmla="*/ 430174 h 537717"/>
              <a:gd name="connsiteX7" fmla="*/ 0 w 207712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712" h="537717">
                <a:moveTo>
                  <a:pt x="207711" y="430174"/>
                </a:moveTo>
                <a:lnTo>
                  <a:pt x="103856" y="430174"/>
                </a:lnTo>
                <a:lnTo>
                  <a:pt x="103856" y="537717"/>
                </a:lnTo>
                <a:lnTo>
                  <a:pt x="1" y="268858"/>
                </a:lnTo>
                <a:lnTo>
                  <a:pt x="103856" y="0"/>
                </a:lnTo>
                <a:lnTo>
                  <a:pt x="103856" y="107543"/>
                </a:lnTo>
                <a:lnTo>
                  <a:pt x="207711" y="107543"/>
                </a:lnTo>
                <a:lnTo>
                  <a:pt x="207711" y="43017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313" tIns="107544" rIns="1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6192" y="6362781"/>
            <a:ext cx="8241220" cy="383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চর্বি বা তৈল পুষ্টি উপাদানের কাজ কী কী হতে পারে?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3496774" y="2663875"/>
            <a:ext cx="2028904" cy="1536341"/>
          </a:xfrm>
          <a:custGeom>
            <a:avLst/>
            <a:gdLst>
              <a:gd name="connsiteX0" fmla="*/ 0 w 1973952"/>
              <a:gd name="connsiteY0" fmla="*/ 768171 h 1536341"/>
              <a:gd name="connsiteX1" fmla="*/ 986976 w 1973952"/>
              <a:gd name="connsiteY1" fmla="*/ 0 h 1536341"/>
              <a:gd name="connsiteX2" fmla="*/ 1973952 w 1973952"/>
              <a:gd name="connsiteY2" fmla="*/ 768171 h 1536341"/>
              <a:gd name="connsiteX3" fmla="*/ 986976 w 1973952"/>
              <a:gd name="connsiteY3" fmla="*/ 1536342 h 1536341"/>
              <a:gd name="connsiteX4" fmla="*/ 0 w 1973952"/>
              <a:gd name="connsiteY4" fmla="*/ 768171 h 15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952" h="1536341">
                <a:moveTo>
                  <a:pt x="0" y="768171"/>
                </a:moveTo>
                <a:cubicBezTo>
                  <a:pt x="0" y="343922"/>
                  <a:pt x="441884" y="0"/>
                  <a:pt x="986976" y="0"/>
                </a:cubicBezTo>
                <a:cubicBezTo>
                  <a:pt x="1532068" y="0"/>
                  <a:pt x="1973952" y="343922"/>
                  <a:pt x="1973952" y="768171"/>
                </a:cubicBezTo>
                <a:cubicBezTo>
                  <a:pt x="1973952" y="1192420"/>
                  <a:pt x="1532068" y="1536342"/>
                  <a:pt x="986976" y="1536342"/>
                </a:cubicBezTo>
                <a:cubicBezTo>
                  <a:pt x="441884" y="1536342"/>
                  <a:pt x="0" y="1192420"/>
                  <a:pt x="0" y="7681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9879" tIns="275792" rIns="339879" bIns="27579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7" name="Freeform 46"/>
          <p:cNvSpPr/>
          <p:nvPr/>
        </p:nvSpPr>
        <p:spPr>
          <a:xfrm rot="16200000">
            <a:off x="4345724" y="2031592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107543" rIns="104331" bIns="10754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3460584" y="345574"/>
            <a:ext cx="2065926" cy="1581522"/>
          </a:xfrm>
          <a:custGeom>
            <a:avLst/>
            <a:gdLst>
              <a:gd name="connsiteX0" fmla="*/ 0 w 2065926"/>
              <a:gd name="connsiteY0" fmla="*/ 790761 h 1581522"/>
              <a:gd name="connsiteX1" fmla="*/ 1032963 w 2065926"/>
              <a:gd name="connsiteY1" fmla="*/ 0 h 1581522"/>
              <a:gd name="connsiteX2" fmla="*/ 2065926 w 2065926"/>
              <a:gd name="connsiteY2" fmla="*/ 790761 h 1581522"/>
              <a:gd name="connsiteX3" fmla="*/ 1032963 w 2065926"/>
              <a:gd name="connsiteY3" fmla="*/ 1581522 h 1581522"/>
              <a:gd name="connsiteX4" fmla="*/ 0 w 2065926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926" h="1581522">
                <a:moveTo>
                  <a:pt x="0" y="790761"/>
                </a:moveTo>
                <a:cubicBezTo>
                  <a:pt x="0" y="354036"/>
                  <a:pt x="462473" y="0"/>
                  <a:pt x="1032963" y="0"/>
                </a:cubicBezTo>
                <a:cubicBezTo>
                  <a:pt x="1603453" y="0"/>
                  <a:pt x="2065926" y="354036"/>
                  <a:pt x="2065926" y="790761"/>
                </a:cubicBezTo>
                <a:cubicBezTo>
                  <a:pt x="2065926" y="1227486"/>
                  <a:pt x="1603453" y="1581522"/>
                  <a:pt x="1032963" y="1581522"/>
                </a:cubicBezTo>
                <a:cubicBezTo>
                  <a:pt x="462473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3348" tIns="282409" rIns="353348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ডিমের উর্বরতা ও উৎপাদন ক্ষমতা বৃদ্ধি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6176551" y="2618694"/>
            <a:ext cx="1954524" cy="1581522"/>
          </a:xfrm>
          <a:custGeom>
            <a:avLst/>
            <a:gdLst>
              <a:gd name="connsiteX0" fmla="*/ 0 w 1954524"/>
              <a:gd name="connsiteY0" fmla="*/ 790761 h 1581522"/>
              <a:gd name="connsiteX1" fmla="*/ 977262 w 1954524"/>
              <a:gd name="connsiteY1" fmla="*/ 0 h 1581522"/>
              <a:gd name="connsiteX2" fmla="*/ 1954524 w 1954524"/>
              <a:gd name="connsiteY2" fmla="*/ 790761 h 1581522"/>
              <a:gd name="connsiteX3" fmla="*/ 977262 w 1954524"/>
              <a:gd name="connsiteY3" fmla="*/ 1581522 h 1581522"/>
              <a:gd name="connsiteX4" fmla="*/ 0 w 195452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4524" h="1581522">
                <a:moveTo>
                  <a:pt x="0" y="790761"/>
                </a:moveTo>
                <a:cubicBezTo>
                  <a:pt x="0" y="354036"/>
                  <a:pt x="437535" y="0"/>
                  <a:pt x="977262" y="0"/>
                </a:cubicBezTo>
                <a:cubicBezTo>
                  <a:pt x="1516989" y="0"/>
                  <a:pt x="1954524" y="354036"/>
                  <a:pt x="1954524" y="790761"/>
                </a:cubicBezTo>
                <a:cubicBezTo>
                  <a:pt x="1954524" y="1227486"/>
                  <a:pt x="1516989" y="1581522"/>
                  <a:pt x="977262" y="1581522"/>
                </a:cubicBezTo>
                <a:cubicBezTo>
                  <a:pt x="437535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7033" tIns="282409" rIns="337033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চামড়া, হাড় ও দাঁত গঠন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5536284" y="3078307"/>
            <a:ext cx="469247" cy="617114"/>
          </a:xfrm>
          <a:custGeom>
            <a:avLst/>
            <a:gdLst>
              <a:gd name="connsiteX0" fmla="*/ 0 w 204816"/>
              <a:gd name="connsiteY0" fmla="*/ 107543 h 537717"/>
              <a:gd name="connsiteX1" fmla="*/ 102408 w 204816"/>
              <a:gd name="connsiteY1" fmla="*/ 107543 h 537717"/>
              <a:gd name="connsiteX2" fmla="*/ 102408 w 204816"/>
              <a:gd name="connsiteY2" fmla="*/ 0 h 537717"/>
              <a:gd name="connsiteX3" fmla="*/ 204816 w 204816"/>
              <a:gd name="connsiteY3" fmla="*/ 268859 h 537717"/>
              <a:gd name="connsiteX4" fmla="*/ 102408 w 204816"/>
              <a:gd name="connsiteY4" fmla="*/ 537717 h 537717"/>
              <a:gd name="connsiteX5" fmla="*/ 102408 w 204816"/>
              <a:gd name="connsiteY5" fmla="*/ 430174 h 537717"/>
              <a:gd name="connsiteX6" fmla="*/ 0 w 204816"/>
              <a:gd name="connsiteY6" fmla="*/ 430174 h 537717"/>
              <a:gd name="connsiteX7" fmla="*/ 0 w 204816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816" h="537717">
                <a:moveTo>
                  <a:pt x="0" y="107543"/>
                </a:moveTo>
                <a:lnTo>
                  <a:pt x="102408" y="107543"/>
                </a:lnTo>
                <a:lnTo>
                  <a:pt x="102408" y="0"/>
                </a:lnTo>
                <a:lnTo>
                  <a:pt x="204816" y="268859"/>
                </a:lnTo>
                <a:lnTo>
                  <a:pt x="102408" y="537717"/>
                </a:lnTo>
                <a:lnTo>
                  <a:pt x="102408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07543" rIns="61444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3623793" y="4749645"/>
            <a:ext cx="1937744" cy="1581522"/>
          </a:xfrm>
          <a:custGeom>
            <a:avLst/>
            <a:gdLst>
              <a:gd name="connsiteX0" fmla="*/ 0 w 1937744"/>
              <a:gd name="connsiteY0" fmla="*/ 790761 h 1581522"/>
              <a:gd name="connsiteX1" fmla="*/ 968872 w 1937744"/>
              <a:gd name="connsiteY1" fmla="*/ 0 h 1581522"/>
              <a:gd name="connsiteX2" fmla="*/ 1937744 w 1937744"/>
              <a:gd name="connsiteY2" fmla="*/ 790761 h 1581522"/>
              <a:gd name="connsiteX3" fmla="*/ 968872 w 1937744"/>
              <a:gd name="connsiteY3" fmla="*/ 1581522 h 1581522"/>
              <a:gd name="connsiteX4" fmla="*/ 0 w 193774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744" h="1581522">
                <a:moveTo>
                  <a:pt x="0" y="790761"/>
                </a:moveTo>
                <a:cubicBezTo>
                  <a:pt x="0" y="354036"/>
                  <a:pt x="433779" y="0"/>
                  <a:pt x="968872" y="0"/>
                </a:cubicBezTo>
                <a:cubicBezTo>
                  <a:pt x="1503965" y="0"/>
                  <a:pt x="1937744" y="354036"/>
                  <a:pt x="1937744" y="790761"/>
                </a:cubicBezTo>
                <a:cubicBezTo>
                  <a:pt x="1937744" y="1227486"/>
                  <a:pt x="1503965" y="1581522"/>
                  <a:pt x="968872" y="1581522"/>
                </a:cubicBezTo>
                <a:cubicBezTo>
                  <a:pt x="433779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576" tIns="282409" rIns="334576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সুস্থতা রক্ষা করা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2" name="Freeform 51"/>
          <p:cNvSpPr/>
          <p:nvPr/>
        </p:nvSpPr>
        <p:spPr>
          <a:xfrm rot="5400000">
            <a:off x="4345724" y="4204419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" tIns="107542" rIns="104330" bIns="10754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859427" y="2717870"/>
            <a:ext cx="2150648" cy="1581522"/>
          </a:xfrm>
          <a:custGeom>
            <a:avLst/>
            <a:gdLst>
              <a:gd name="connsiteX0" fmla="*/ 0 w 2150648"/>
              <a:gd name="connsiteY0" fmla="*/ 790761 h 1581522"/>
              <a:gd name="connsiteX1" fmla="*/ 1075324 w 2150648"/>
              <a:gd name="connsiteY1" fmla="*/ 0 h 1581522"/>
              <a:gd name="connsiteX2" fmla="*/ 2150648 w 2150648"/>
              <a:gd name="connsiteY2" fmla="*/ 790761 h 1581522"/>
              <a:gd name="connsiteX3" fmla="*/ 1075324 w 2150648"/>
              <a:gd name="connsiteY3" fmla="*/ 1581522 h 1581522"/>
              <a:gd name="connsiteX4" fmla="*/ 0 w 2150648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648" h="1581522">
                <a:moveTo>
                  <a:pt x="0" y="790761"/>
                </a:moveTo>
                <a:cubicBezTo>
                  <a:pt x="0" y="354036"/>
                  <a:pt x="481439" y="0"/>
                  <a:pt x="1075324" y="0"/>
                </a:cubicBezTo>
                <a:cubicBezTo>
                  <a:pt x="1669209" y="0"/>
                  <a:pt x="2150648" y="354036"/>
                  <a:pt x="2150648" y="790761"/>
                </a:cubicBezTo>
                <a:cubicBezTo>
                  <a:pt x="2150648" y="1227486"/>
                  <a:pt x="1669209" y="1581522"/>
                  <a:pt x="1075324" y="1581522"/>
                </a:cubicBezTo>
                <a:cubicBezTo>
                  <a:pt x="481439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55" tIns="282409" rIns="365755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রোগ প্রতিরোধক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039774" y="3160091"/>
            <a:ext cx="436677" cy="535330"/>
          </a:xfrm>
          <a:custGeom>
            <a:avLst/>
            <a:gdLst>
              <a:gd name="connsiteX0" fmla="*/ 0 w 207712"/>
              <a:gd name="connsiteY0" fmla="*/ 107543 h 537717"/>
              <a:gd name="connsiteX1" fmla="*/ 103856 w 207712"/>
              <a:gd name="connsiteY1" fmla="*/ 107543 h 537717"/>
              <a:gd name="connsiteX2" fmla="*/ 103856 w 207712"/>
              <a:gd name="connsiteY2" fmla="*/ 0 h 537717"/>
              <a:gd name="connsiteX3" fmla="*/ 207712 w 207712"/>
              <a:gd name="connsiteY3" fmla="*/ 268859 h 537717"/>
              <a:gd name="connsiteX4" fmla="*/ 103856 w 207712"/>
              <a:gd name="connsiteY4" fmla="*/ 537717 h 537717"/>
              <a:gd name="connsiteX5" fmla="*/ 103856 w 207712"/>
              <a:gd name="connsiteY5" fmla="*/ 430174 h 537717"/>
              <a:gd name="connsiteX6" fmla="*/ 0 w 207712"/>
              <a:gd name="connsiteY6" fmla="*/ 430174 h 537717"/>
              <a:gd name="connsiteX7" fmla="*/ 0 w 207712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712" h="537717">
                <a:moveTo>
                  <a:pt x="207711" y="430174"/>
                </a:moveTo>
                <a:lnTo>
                  <a:pt x="103856" y="430174"/>
                </a:lnTo>
                <a:lnTo>
                  <a:pt x="103856" y="537717"/>
                </a:lnTo>
                <a:lnTo>
                  <a:pt x="1" y="268858"/>
                </a:lnTo>
                <a:lnTo>
                  <a:pt x="103856" y="0"/>
                </a:lnTo>
                <a:lnTo>
                  <a:pt x="103856" y="107543"/>
                </a:lnTo>
                <a:lnTo>
                  <a:pt x="207711" y="107543"/>
                </a:lnTo>
                <a:lnTo>
                  <a:pt x="207711" y="43017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313" tIns="107544" rIns="1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3069" y="6371698"/>
            <a:ext cx="7966130" cy="379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ভিটামিন পুষ্টি উপাদানের কাজ কী কী হতে পারে?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3532633" y="2618694"/>
            <a:ext cx="1973952" cy="1536341"/>
          </a:xfrm>
          <a:custGeom>
            <a:avLst/>
            <a:gdLst>
              <a:gd name="connsiteX0" fmla="*/ 0 w 1973952"/>
              <a:gd name="connsiteY0" fmla="*/ 768171 h 1536341"/>
              <a:gd name="connsiteX1" fmla="*/ 986976 w 1973952"/>
              <a:gd name="connsiteY1" fmla="*/ 0 h 1536341"/>
              <a:gd name="connsiteX2" fmla="*/ 1973952 w 1973952"/>
              <a:gd name="connsiteY2" fmla="*/ 768171 h 1536341"/>
              <a:gd name="connsiteX3" fmla="*/ 986976 w 1973952"/>
              <a:gd name="connsiteY3" fmla="*/ 1536342 h 1536341"/>
              <a:gd name="connsiteX4" fmla="*/ 0 w 1973952"/>
              <a:gd name="connsiteY4" fmla="*/ 768171 h 15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952" h="1536341">
                <a:moveTo>
                  <a:pt x="0" y="768171"/>
                </a:moveTo>
                <a:cubicBezTo>
                  <a:pt x="0" y="343922"/>
                  <a:pt x="441884" y="0"/>
                  <a:pt x="986976" y="0"/>
                </a:cubicBezTo>
                <a:cubicBezTo>
                  <a:pt x="1532068" y="0"/>
                  <a:pt x="1973952" y="343922"/>
                  <a:pt x="1973952" y="768171"/>
                </a:cubicBezTo>
                <a:cubicBezTo>
                  <a:pt x="1973952" y="1192420"/>
                  <a:pt x="1532068" y="1536342"/>
                  <a:pt x="986976" y="1536342"/>
                </a:cubicBezTo>
                <a:cubicBezTo>
                  <a:pt x="441884" y="1536342"/>
                  <a:pt x="0" y="1192420"/>
                  <a:pt x="0" y="7681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9879" tIns="275792" rIns="339879" bIns="27579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খনিজ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7" name="Freeform 56"/>
          <p:cNvSpPr/>
          <p:nvPr/>
        </p:nvSpPr>
        <p:spPr>
          <a:xfrm rot="16200000">
            <a:off x="4345724" y="2031592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107543" rIns="104331" bIns="10754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3478845" y="359973"/>
            <a:ext cx="2065926" cy="1581522"/>
          </a:xfrm>
          <a:custGeom>
            <a:avLst/>
            <a:gdLst>
              <a:gd name="connsiteX0" fmla="*/ 0 w 2065926"/>
              <a:gd name="connsiteY0" fmla="*/ 790761 h 1581522"/>
              <a:gd name="connsiteX1" fmla="*/ 1032963 w 2065926"/>
              <a:gd name="connsiteY1" fmla="*/ 0 h 1581522"/>
              <a:gd name="connsiteX2" fmla="*/ 2065926 w 2065926"/>
              <a:gd name="connsiteY2" fmla="*/ 790761 h 1581522"/>
              <a:gd name="connsiteX3" fmla="*/ 1032963 w 2065926"/>
              <a:gd name="connsiteY3" fmla="*/ 1581522 h 1581522"/>
              <a:gd name="connsiteX4" fmla="*/ 0 w 2065926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926" h="1581522">
                <a:moveTo>
                  <a:pt x="0" y="790761"/>
                </a:moveTo>
                <a:cubicBezTo>
                  <a:pt x="0" y="354036"/>
                  <a:pt x="462473" y="0"/>
                  <a:pt x="1032963" y="0"/>
                </a:cubicBezTo>
                <a:cubicBezTo>
                  <a:pt x="1603453" y="0"/>
                  <a:pt x="2065926" y="354036"/>
                  <a:pt x="2065926" y="790761"/>
                </a:cubicBezTo>
                <a:cubicBezTo>
                  <a:pt x="2065926" y="1227486"/>
                  <a:pt x="1603453" y="1581522"/>
                  <a:pt x="1032963" y="1581522"/>
                </a:cubicBezTo>
                <a:cubicBezTo>
                  <a:pt x="462473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3348" tIns="282409" rIns="353348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ডিমের খোসা তৈরি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6176551" y="2618694"/>
            <a:ext cx="1954524" cy="1581522"/>
          </a:xfrm>
          <a:custGeom>
            <a:avLst/>
            <a:gdLst>
              <a:gd name="connsiteX0" fmla="*/ 0 w 1954524"/>
              <a:gd name="connsiteY0" fmla="*/ 790761 h 1581522"/>
              <a:gd name="connsiteX1" fmla="*/ 977262 w 1954524"/>
              <a:gd name="connsiteY1" fmla="*/ 0 h 1581522"/>
              <a:gd name="connsiteX2" fmla="*/ 1954524 w 1954524"/>
              <a:gd name="connsiteY2" fmla="*/ 790761 h 1581522"/>
              <a:gd name="connsiteX3" fmla="*/ 977262 w 1954524"/>
              <a:gd name="connsiteY3" fmla="*/ 1581522 h 1581522"/>
              <a:gd name="connsiteX4" fmla="*/ 0 w 195452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4524" h="1581522">
                <a:moveTo>
                  <a:pt x="0" y="790761"/>
                </a:moveTo>
                <a:cubicBezTo>
                  <a:pt x="0" y="354036"/>
                  <a:pt x="437535" y="0"/>
                  <a:pt x="977262" y="0"/>
                </a:cubicBezTo>
                <a:cubicBezTo>
                  <a:pt x="1516989" y="0"/>
                  <a:pt x="1954524" y="354036"/>
                  <a:pt x="1954524" y="790761"/>
                </a:cubicBezTo>
                <a:cubicBezTo>
                  <a:pt x="1954524" y="1227486"/>
                  <a:pt x="1516989" y="1581522"/>
                  <a:pt x="977262" y="1581522"/>
                </a:cubicBezTo>
                <a:cubicBezTo>
                  <a:pt x="437535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7033" tIns="282409" rIns="337033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নতুন টিস্যু উৎপাদন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5536284" y="3078307"/>
            <a:ext cx="469247" cy="617114"/>
          </a:xfrm>
          <a:custGeom>
            <a:avLst/>
            <a:gdLst>
              <a:gd name="connsiteX0" fmla="*/ 0 w 204816"/>
              <a:gd name="connsiteY0" fmla="*/ 107543 h 537717"/>
              <a:gd name="connsiteX1" fmla="*/ 102408 w 204816"/>
              <a:gd name="connsiteY1" fmla="*/ 107543 h 537717"/>
              <a:gd name="connsiteX2" fmla="*/ 102408 w 204816"/>
              <a:gd name="connsiteY2" fmla="*/ 0 h 537717"/>
              <a:gd name="connsiteX3" fmla="*/ 204816 w 204816"/>
              <a:gd name="connsiteY3" fmla="*/ 268859 h 537717"/>
              <a:gd name="connsiteX4" fmla="*/ 102408 w 204816"/>
              <a:gd name="connsiteY4" fmla="*/ 537717 h 537717"/>
              <a:gd name="connsiteX5" fmla="*/ 102408 w 204816"/>
              <a:gd name="connsiteY5" fmla="*/ 430174 h 537717"/>
              <a:gd name="connsiteX6" fmla="*/ 0 w 204816"/>
              <a:gd name="connsiteY6" fmla="*/ 430174 h 537717"/>
              <a:gd name="connsiteX7" fmla="*/ 0 w 204816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816" h="537717">
                <a:moveTo>
                  <a:pt x="0" y="107543"/>
                </a:moveTo>
                <a:lnTo>
                  <a:pt x="102408" y="107543"/>
                </a:lnTo>
                <a:lnTo>
                  <a:pt x="102408" y="0"/>
                </a:lnTo>
                <a:lnTo>
                  <a:pt x="204816" y="268859"/>
                </a:lnTo>
                <a:lnTo>
                  <a:pt x="102408" y="537717"/>
                </a:lnTo>
                <a:lnTo>
                  <a:pt x="102408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07543" rIns="61444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3623793" y="4749645"/>
            <a:ext cx="1937744" cy="1581522"/>
          </a:xfrm>
          <a:custGeom>
            <a:avLst/>
            <a:gdLst>
              <a:gd name="connsiteX0" fmla="*/ 0 w 1937744"/>
              <a:gd name="connsiteY0" fmla="*/ 790761 h 1581522"/>
              <a:gd name="connsiteX1" fmla="*/ 968872 w 1937744"/>
              <a:gd name="connsiteY1" fmla="*/ 0 h 1581522"/>
              <a:gd name="connsiteX2" fmla="*/ 1937744 w 1937744"/>
              <a:gd name="connsiteY2" fmla="*/ 790761 h 1581522"/>
              <a:gd name="connsiteX3" fmla="*/ 968872 w 1937744"/>
              <a:gd name="connsiteY3" fmla="*/ 1581522 h 1581522"/>
              <a:gd name="connsiteX4" fmla="*/ 0 w 193774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744" h="1581522">
                <a:moveTo>
                  <a:pt x="0" y="790761"/>
                </a:moveTo>
                <a:cubicBezTo>
                  <a:pt x="0" y="354036"/>
                  <a:pt x="433779" y="0"/>
                  <a:pt x="968872" y="0"/>
                </a:cubicBezTo>
                <a:cubicBezTo>
                  <a:pt x="1503965" y="0"/>
                  <a:pt x="1937744" y="354036"/>
                  <a:pt x="1937744" y="790761"/>
                </a:cubicBezTo>
                <a:cubicBezTo>
                  <a:pt x="1937744" y="1227486"/>
                  <a:pt x="1503965" y="1581522"/>
                  <a:pt x="968872" y="1581522"/>
                </a:cubicBezTo>
                <a:cubicBezTo>
                  <a:pt x="433779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576" tIns="282409" rIns="334576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হাড় ও দাঁতের গঠন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2" name="Freeform 61"/>
          <p:cNvSpPr/>
          <p:nvPr/>
        </p:nvSpPr>
        <p:spPr>
          <a:xfrm rot="5400000">
            <a:off x="4345724" y="4204419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" tIns="107542" rIns="104330" bIns="10754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859427" y="2717870"/>
            <a:ext cx="2150648" cy="1581522"/>
          </a:xfrm>
          <a:custGeom>
            <a:avLst/>
            <a:gdLst>
              <a:gd name="connsiteX0" fmla="*/ 0 w 2150648"/>
              <a:gd name="connsiteY0" fmla="*/ 790761 h 1581522"/>
              <a:gd name="connsiteX1" fmla="*/ 1075324 w 2150648"/>
              <a:gd name="connsiteY1" fmla="*/ 0 h 1581522"/>
              <a:gd name="connsiteX2" fmla="*/ 2150648 w 2150648"/>
              <a:gd name="connsiteY2" fmla="*/ 790761 h 1581522"/>
              <a:gd name="connsiteX3" fmla="*/ 1075324 w 2150648"/>
              <a:gd name="connsiteY3" fmla="*/ 1581522 h 1581522"/>
              <a:gd name="connsiteX4" fmla="*/ 0 w 2150648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648" h="1581522">
                <a:moveTo>
                  <a:pt x="0" y="790761"/>
                </a:moveTo>
                <a:cubicBezTo>
                  <a:pt x="0" y="354036"/>
                  <a:pt x="481439" y="0"/>
                  <a:pt x="1075324" y="0"/>
                </a:cubicBezTo>
                <a:cubicBezTo>
                  <a:pt x="1669209" y="0"/>
                  <a:pt x="2150648" y="354036"/>
                  <a:pt x="2150648" y="790761"/>
                </a:cubicBezTo>
                <a:cubicBezTo>
                  <a:pt x="2150648" y="1227486"/>
                  <a:pt x="1669209" y="1581522"/>
                  <a:pt x="1075324" y="1581522"/>
                </a:cubicBezTo>
                <a:cubicBezTo>
                  <a:pt x="481439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55" tIns="282409" rIns="365755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পুষ্টি সাধন ও রক্ত জমাট বাঁধা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3039774" y="3160091"/>
            <a:ext cx="436677" cy="535330"/>
          </a:xfrm>
          <a:custGeom>
            <a:avLst/>
            <a:gdLst>
              <a:gd name="connsiteX0" fmla="*/ 0 w 207712"/>
              <a:gd name="connsiteY0" fmla="*/ 107543 h 537717"/>
              <a:gd name="connsiteX1" fmla="*/ 103856 w 207712"/>
              <a:gd name="connsiteY1" fmla="*/ 107543 h 537717"/>
              <a:gd name="connsiteX2" fmla="*/ 103856 w 207712"/>
              <a:gd name="connsiteY2" fmla="*/ 0 h 537717"/>
              <a:gd name="connsiteX3" fmla="*/ 207712 w 207712"/>
              <a:gd name="connsiteY3" fmla="*/ 268859 h 537717"/>
              <a:gd name="connsiteX4" fmla="*/ 103856 w 207712"/>
              <a:gd name="connsiteY4" fmla="*/ 537717 h 537717"/>
              <a:gd name="connsiteX5" fmla="*/ 103856 w 207712"/>
              <a:gd name="connsiteY5" fmla="*/ 430174 h 537717"/>
              <a:gd name="connsiteX6" fmla="*/ 0 w 207712"/>
              <a:gd name="connsiteY6" fmla="*/ 430174 h 537717"/>
              <a:gd name="connsiteX7" fmla="*/ 0 w 207712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712" h="537717">
                <a:moveTo>
                  <a:pt x="207711" y="430174"/>
                </a:moveTo>
                <a:lnTo>
                  <a:pt x="103856" y="430174"/>
                </a:lnTo>
                <a:lnTo>
                  <a:pt x="103856" y="537717"/>
                </a:lnTo>
                <a:lnTo>
                  <a:pt x="1" y="268858"/>
                </a:lnTo>
                <a:lnTo>
                  <a:pt x="103856" y="0"/>
                </a:lnTo>
                <a:lnTo>
                  <a:pt x="103856" y="107543"/>
                </a:lnTo>
                <a:lnTo>
                  <a:pt x="207711" y="107543"/>
                </a:lnTo>
                <a:lnTo>
                  <a:pt x="207711" y="43017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313" tIns="107544" rIns="1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8238" y="6339237"/>
            <a:ext cx="7966130" cy="444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খনিজ পুষ্টি উপাদানের কাজ কী কী হতে পারে?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3532633" y="2618694"/>
            <a:ext cx="1973952" cy="1536341"/>
          </a:xfrm>
          <a:custGeom>
            <a:avLst/>
            <a:gdLst>
              <a:gd name="connsiteX0" fmla="*/ 0 w 1973952"/>
              <a:gd name="connsiteY0" fmla="*/ 768171 h 1536341"/>
              <a:gd name="connsiteX1" fmla="*/ 986976 w 1973952"/>
              <a:gd name="connsiteY1" fmla="*/ 0 h 1536341"/>
              <a:gd name="connsiteX2" fmla="*/ 1973952 w 1973952"/>
              <a:gd name="connsiteY2" fmla="*/ 768171 h 1536341"/>
              <a:gd name="connsiteX3" fmla="*/ 986976 w 1973952"/>
              <a:gd name="connsiteY3" fmla="*/ 1536342 h 1536341"/>
              <a:gd name="connsiteX4" fmla="*/ 0 w 1973952"/>
              <a:gd name="connsiteY4" fmla="*/ 768171 h 15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952" h="1536341">
                <a:moveTo>
                  <a:pt x="0" y="768171"/>
                </a:moveTo>
                <a:cubicBezTo>
                  <a:pt x="0" y="343922"/>
                  <a:pt x="441884" y="0"/>
                  <a:pt x="986976" y="0"/>
                </a:cubicBezTo>
                <a:cubicBezTo>
                  <a:pt x="1532068" y="0"/>
                  <a:pt x="1973952" y="343922"/>
                  <a:pt x="1973952" y="768171"/>
                </a:cubicBezTo>
                <a:cubicBezTo>
                  <a:pt x="1973952" y="1192420"/>
                  <a:pt x="1532068" y="1536342"/>
                  <a:pt x="986976" y="1536342"/>
                </a:cubicBezTo>
                <a:cubicBezTo>
                  <a:pt x="441884" y="1536342"/>
                  <a:pt x="0" y="1192420"/>
                  <a:pt x="0" y="7681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9879" tIns="275792" rIns="339879" bIns="27579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পানির কাজ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7" name="Freeform 76"/>
          <p:cNvSpPr/>
          <p:nvPr/>
        </p:nvSpPr>
        <p:spPr>
          <a:xfrm rot="16200000">
            <a:off x="4345724" y="2031592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107543" rIns="104331" bIns="10754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3034334" y="350570"/>
            <a:ext cx="2728931" cy="1581522"/>
          </a:xfrm>
          <a:custGeom>
            <a:avLst/>
            <a:gdLst>
              <a:gd name="connsiteX0" fmla="*/ 0 w 2065926"/>
              <a:gd name="connsiteY0" fmla="*/ 790761 h 1581522"/>
              <a:gd name="connsiteX1" fmla="*/ 1032963 w 2065926"/>
              <a:gd name="connsiteY1" fmla="*/ 0 h 1581522"/>
              <a:gd name="connsiteX2" fmla="*/ 2065926 w 2065926"/>
              <a:gd name="connsiteY2" fmla="*/ 790761 h 1581522"/>
              <a:gd name="connsiteX3" fmla="*/ 1032963 w 2065926"/>
              <a:gd name="connsiteY3" fmla="*/ 1581522 h 1581522"/>
              <a:gd name="connsiteX4" fmla="*/ 0 w 2065926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926" h="1581522">
                <a:moveTo>
                  <a:pt x="0" y="790761"/>
                </a:moveTo>
                <a:cubicBezTo>
                  <a:pt x="0" y="354036"/>
                  <a:pt x="462473" y="0"/>
                  <a:pt x="1032963" y="0"/>
                </a:cubicBezTo>
                <a:cubicBezTo>
                  <a:pt x="1603453" y="0"/>
                  <a:pt x="2065926" y="354036"/>
                  <a:pt x="2065926" y="790761"/>
                </a:cubicBezTo>
                <a:cubicBezTo>
                  <a:pt x="2065926" y="1227486"/>
                  <a:pt x="1603453" y="1581522"/>
                  <a:pt x="1032963" y="1581522"/>
                </a:cubicBezTo>
                <a:cubicBezTo>
                  <a:pt x="462473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3348" tIns="282409" rIns="353348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তাপমাত্রা নিয়ন্ত্রণ ও খাদ্য পরিপাক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6176551" y="2618694"/>
            <a:ext cx="1954524" cy="1581522"/>
          </a:xfrm>
          <a:custGeom>
            <a:avLst/>
            <a:gdLst>
              <a:gd name="connsiteX0" fmla="*/ 0 w 1954524"/>
              <a:gd name="connsiteY0" fmla="*/ 790761 h 1581522"/>
              <a:gd name="connsiteX1" fmla="*/ 977262 w 1954524"/>
              <a:gd name="connsiteY1" fmla="*/ 0 h 1581522"/>
              <a:gd name="connsiteX2" fmla="*/ 1954524 w 1954524"/>
              <a:gd name="connsiteY2" fmla="*/ 790761 h 1581522"/>
              <a:gd name="connsiteX3" fmla="*/ 977262 w 1954524"/>
              <a:gd name="connsiteY3" fmla="*/ 1581522 h 1581522"/>
              <a:gd name="connsiteX4" fmla="*/ 0 w 195452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4524" h="1581522">
                <a:moveTo>
                  <a:pt x="0" y="790761"/>
                </a:moveTo>
                <a:cubicBezTo>
                  <a:pt x="0" y="354036"/>
                  <a:pt x="437535" y="0"/>
                  <a:pt x="977262" y="0"/>
                </a:cubicBezTo>
                <a:cubicBezTo>
                  <a:pt x="1516989" y="0"/>
                  <a:pt x="1954524" y="354036"/>
                  <a:pt x="1954524" y="790761"/>
                </a:cubicBezTo>
                <a:cubicBezTo>
                  <a:pt x="1954524" y="1227486"/>
                  <a:pt x="1516989" y="1581522"/>
                  <a:pt x="977262" y="1581522"/>
                </a:cubicBezTo>
                <a:cubicBezTo>
                  <a:pt x="437535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7033" tIns="282409" rIns="337033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খাদ্যকে দ্রবীভূত করা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5536284" y="3078307"/>
            <a:ext cx="469247" cy="617114"/>
          </a:xfrm>
          <a:custGeom>
            <a:avLst/>
            <a:gdLst>
              <a:gd name="connsiteX0" fmla="*/ 0 w 204816"/>
              <a:gd name="connsiteY0" fmla="*/ 107543 h 537717"/>
              <a:gd name="connsiteX1" fmla="*/ 102408 w 204816"/>
              <a:gd name="connsiteY1" fmla="*/ 107543 h 537717"/>
              <a:gd name="connsiteX2" fmla="*/ 102408 w 204816"/>
              <a:gd name="connsiteY2" fmla="*/ 0 h 537717"/>
              <a:gd name="connsiteX3" fmla="*/ 204816 w 204816"/>
              <a:gd name="connsiteY3" fmla="*/ 268859 h 537717"/>
              <a:gd name="connsiteX4" fmla="*/ 102408 w 204816"/>
              <a:gd name="connsiteY4" fmla="*/ 537717 h 537717"/>
              <a:gd name="connsiteX5" fmla="*/ 102408 w 204816"/>
              <a:gd name="connsiteY5" fmla="*/ 430174 h 537717"/>
              <a:gd name="connsiteX6" fmla="*/ 0 w 204816"/>
              <a:gd name="connsiteY6" fmla="*/ 430174 h 537717"/>
              <a:gd name="connsiteX7" fmla="*/ 0 w 204816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816" h="537717">
                <a:moveTo>
                  <a:pt x="0" y="107543"/>
                </a:moveTo>
                <a:lnTo>
                  <a:pt x="102408" y="107543"/>
                </a:lnTo>
                <a:lnTo>
                  <a:pt x="102408" y="0"/>
                </a:lnTo>
                <a:lnTo>
                  <a:pt x="204816" y="268859"/>
                </a:lnTo>
                <a:lnTo>
                  <a:pt x="102408" y="537717"/>
                </a:lnTo>
                <a:lnTo>
                  <a:pt x="102408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07543" rIns="61444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3276600" y="4749645"/>
            <a:ext cx="2728931" cy="1581522"/>
          </a:xfrm>
          <a:custGeom>
            <a:avLst/>
            <a:gdLst>
              <a:gd name="connsiteX0" fmla="*/ 0 w 1937744"/>
              <a:gd name="connsiteY0" fmla="*/ 790761 h 1581522"/>
              <a:gd name="connsiteX1" fmla="*/ 968872 w 1937744"/>
              <a:gd name="connsiteY1" fmla="*/ 0 h 1581522"/>
              <a:gd name="connsiteX2" fmla="*/ 1937744 w 1937744"/>
              <a:gd name="connsiteY2" fmla="*/ 790761 h 1581522"/>
              <a:gd name="connsiteX3" fmla="*/ 968872 w 1937744"/>
              <a:gd name="connsiteY3" fmla="*/ 1581522 h 1581522"/>
              <a:gd name="connsiteX4" fmla="*/ 0 w 193774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744" h="1581522">
                <a:moveTo>
                  <a:pt x="0" y="790761"/>
                </a:moveTo>
                <a:cubicBezTo>
                  <a:pt x="0" y="354036"/>
                  <a:pt x="433779" y="0"/>
                  <a:pt x="968872" y="0"/>
                </a:cubicBezTo>
                <a:cubicBezTo>
                  <a:pt x="1503965" y="0"/>
                  <a:pt x="1937744" y="354036"/>
                  <a:pt x="1937744" y="790761"/>
                </a:cubicBezTo>
                <a:cubicBezTo>
                  <a:pt x="1937744" y="1227486"/>
                  <a:pt x="1503965" y="1581522"/>
                  <a:pt x="968872" y="1581522"/>
                </a:cubicBezTo>
                <a:cubicBezTo>
                  <a:pt x="433779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576" tIns="282409" rIns="334576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দূষিত পদার্থ মলমূত্র ও ঘাম আকারে বের করা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2" name="Freeform 81"/>
          <p:cNvSpPr/>
          <p:nvPr/>
        </p:nvSpPr>
        <p:spPr>
          <a:xfrm rot="5400000">
            <a:off x="4345724" y="4204419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" tIns="107542" rIns="104330" bIns="10754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859427" y="2717870"/>
            <a:ext cx="2150648" cy="1581522"/>
          </a:xfrm>
          <a:custGeom>
            <a:avLst/>
            <a:gdLst>
              <a:gd name="connsiteX0" fmla="*/ 0 w 2150648"/>
              <a:gd name="connsiteY0" fmla="*/ 790761 h 1581522"/>
              <a:gd name="connsiteX1" fmla="*/ 1075324 w 2150648"/>
              <a:gd name="connsiteY1" fmla="*/ 0 h 1581522"/>
              <a:gd name="connsiteX2" fmla="*/ 2150648 w 2150648"/>
              <a:gd name="connsiteY2" fmla="*/ 790761 h 1581522"/>
              <a:gd name="connsiteX3" fmla="*/ 1075324 w 2150648"/>
              <a:gd name="connsiteY3" fmla="*/ 1581522 h 1581522"/>
              <a:gd name="connsiteX4" fmla="*/ 0 w 2150648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648" h="1581522">
                <a:moveTo>
                  <a:pt x="0" y="790761"/>
                </a:moveTo>
                <a:cubicBezTo>
                  <a:pt x="0" y="354036"/>
                  <a:pt x="481439" y="0"/>
                  <a:pt x="1075324" y="0"/>
                </a:cubicBezTo>
                <a:cubicBezTo>
                  <a:pt x="1669209" y="0"/>
                  <a:pt x="2150648" y="354036"/>
                  <a:pt x="2150648" y="790761"/>
                </a:cubicBezTo>
                <a:cubicBezTo>
                  <a:pt x="2150648" y="1227486"/>
                  <a:pt x="1669209" y="1581522"/>
                  <a:pt x="1075324" y="1581522"/>
                </a:cubicBezTo>
                <a:cubicBezTo>
                  <a:pt x="481439" y="1581522"/>
                  <a:pt x="0" y="1227486"/>
                  <a:pt x="0" y="79076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55" tIns="282409" rIns="365755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কোষ্ঠকাঠিন্য দূর করে</a:t>
            </a:r>
            <a:endParaRPr lang="en-US" sz="2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4" name="Freeform 83"/>
          <p:cNvSpPr/>
          <p:nvPr/>
        </p:nvSpPr>
        <p:spPr>
          <a:xfrm>
            <a:off x="3039774" y="3160091"/>
            <a:ext cx="436677" cy="535330"/>
          </a:xfrm>
          <a:custGeom>
            <a:avLst/>
            <a:gdLst>
              <a:gd name="connsiteX0" fmla="*/ 0 w 207712"/>
              <a:gd name="connsiteY0" fmla="*/ 107543 h 537717"/>
              <a:gd name="connsiteX1" fmla="*/ 103856 w 207712"/>
              <a:gd name="connsiteY1" fmla="*/ 107543 h 537717"/>
              <a:gd name="connsiteX2" fmla="*/ 103856 w 207712"/>
              <a:gd name="connsiteY2" fmla="*/ 0 h 537717"/>
              <a:gd name="connsiteX3" fmla="*/ 207712 w 207712"/>
              <a:gd name="connsiteY3" fmla="*/ 268859 h 537717"/>
              <a:gd name="connsiteX4" fmla="*/ 103856 w 207712"/>
              <a:gd name="connsiteY4" fmla="*/ 537717 h 537717"/>
              <a:gd name="connsiteX5" fmla="*/ 103856 w 207712"/>
              <a:gd name="connsiteY5" fmla="*/ 430174 h 537717"/>
              <a:gd name="connsiteX6" fmla="*/ 0 w 207712"/>
              <a:gd name="connsiteY6" fmla="*/ 430174 h 537717"/>
              <a:gd name="connsiteX7" fmla="*/ 0 w 207712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712" h="537717">
                <a:moveTo>
                  <a:pt x="207711" y="430174"/>
                </a:moveTo>
                <a:lnTo>
                  <a:pt x="103856" y="430174"/>
                </a:lnTo>
                <a:lnTo>
                  <a:pt x="103856" y="537717"/>
                </a:lnTo>
                <a:lnTo>
                  <a:pt x="1" y="268858"/>
                </a:lnTo>
                <a:lnTo>
                  <a:pt x="103856" y="0"/>
                </a:lnTo>
                <a:lnTo>
                  <a:pt x="103856" y="107543"/>
                </a:lnTo>
                <a:lnTo>
                  <a:pt x="207711" y="107543"/>
                </a:lnTo>
                <a:lnTo>
                  <a:pt x="207711" y="43017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313" tIns="107544" rIns="1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8238" y="6336551"/>
            <a:ext cx="8468006" cy="479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এবার বলতো পানির কাজ কী কী হতে পারে?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53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  <p:bldP spid="35" grpId="2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5" grpId="2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5" grpId="2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chemeClr val="bg1"/>
            </a:gs>
            <a:gs pos="100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7" y="302823"/>
            <a:ext cx="7902845" cy="4939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057400" y="5275729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ছবিতে হাঁসগুলো কী করছে 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466567874"/>
              </p:ext>
            </p:extLst>
          </p:nvPr>
        </p:nvGraphicFramePr>
        <p:xfrm>
          <a:off x="152400" y="96142"/>
          <a:ext cx="8668280" cy="6457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2429710" y="5915738"/>
            <a:ext cx="2247693" cy="637462"/>
          </a:xfrm>
          <a:prstGeom prst="roundRect">
            <a:avLst>
              <a:gd name="adj" fmla="val 33929"/>
            </a:avLst>
          </a:prstGeom>
          <a:solidFill>
            <a:schemeClr val="tx1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জলজ উদ্ভিদ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8123" y="5800029"/>
            <a:ext cx="1907877" cy="753171"/>
          </a:xfrm>
          <a:prstGeom prst="roundRect">
            <a:avLst>
              <a:gd name="adj" fmla="val 33929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শামুক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85806" y="5850863"/>
            <a:ext cx="1914134" cy="702337"/>
          </a:xfrm>
          <a:prstGeom prst="roundRect">
            <a:avLst>
              <a:gd name="adj" fmla="val 33929"/>
            </a:avLst>
          </a:prstGeom>
          <a:solidFill>
            <a:schemeClr val="tx1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কেঁচো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11397" y="5898159"/>
            <a:ext cx="2046603" cy="655041"/>
          </a:xfrm>
          <a:prstGeom prst="roundRect">
            <a:avLst>
              <a:gd name="adj" fmla="val 3392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কাঁকড়া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2743764">
            <a:off x="5142641" y="1690681"/>
            <a:ext cx="609600" cy="732075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18008616">
            <a:off x="5375929" y="3117024"/>
            <a:ext cx="609600" cy="732075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rot="2941867">
            <a:off x="3240147" y="3290409"/>
            <a:ext cx="609600" cy="732075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7915271">
            <a:off x="3240377" y="1672834"/>
            <a:ext cx="609600" cy="732075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6" t="45276" r="3925" b="12205"/>
          <a:stretch/>
        </p:blipFill>
        <p:spPr>
          <a:xfrm>
            <a:off x="6218326" y="581834"/>
            <a:ext cx="775659" cy="12140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6" t="45276" r="3925" b="12205"/>
          <a:stretch/>
        </p:blipFill>
        <p:spPr>
          <a:xfrm>
            <a:off x="6615741" y="3738925"/>
            <a:ext cx="775659" cy="12140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6" t="45276" r="3925" b="12205"/>
          <a:stretch/>
        </p:blipFill>
        <p:spPr>
          <a:xfrm>
            <a:off x="1938510" y="3749457"/>
            <a:ext cx="775659" cy="12140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6" t="45276" r="3925" b="12205"/>
          <a:stretch/>
        </p:blipFill>
        <p:spPr>
          <a:xfrm>
            <a:off x="1981200" y="614725"/>
            <a:ext cx="775659" cy="12140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157130" y="214914"/>
            <a:ext cx="2375387" cy="2089815"/>
            <a:chOff x="3090331" y="-81659"/>
            <a:chExt cx="2487617" cy="204040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Oval 16"/>
            <p:cNvSpPr/>
            <p:nvPr/>
          </p:nvSpPr>
          <p:spPr>
            <a:xfrm>
              <a:off x="3090331" y="-81659"/>
              <a:ext cx="2487617" cy="2040407"/>
            </a:xfrm>
            <a:prstGeom prst="ellipse">
              <a:avLst/>
            </a:prstGeom>
            <a:blipFill dpi="0" rotWithShape="0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/>
            <p:cNvSpPr/>
            <p:nvPr/>
          </p:nvSpPr>
          <p:spPr>
            <a:xfrm>
              <a:off x="3454634" y="217152"/>
              <a:ext cx="1759011" cy="14427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0" tIns="69850" rIns="69850" bIns="69850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500" kern="1200" dirty="0">
                <a:noFill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6673" y="3098080"/>
            <a:ext cx="2426336" cy="2234338"/>
            <a:chOff x="3292930" y="2250"/>
            <a:chExt cx="2082418" cy="208241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Oval 19"/>
            <p:cNvSpPr/>
            <p:nvPr/>
          </p:nvSpPr>
          <p:spPr>
            <a:xfrm>
              <a:off x="3292930" y="2250"/>
              <a:ext cx="2082418" cy="2082418"/>
            </a:xfrm>
            <a:prstGeom prst="ellipse">
              <a:avLst/>
            </a:prstGeom>
            <a:blipFill rotWithShape="0">
              <a:blip r:embed="rId11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4"/>
            <p:cNvSpPr/>
            <p:nvPr/>
          </p:nvSpPr>
          <p:spPr>
            <a:xfrm>
              <a:off x="3597893" y="307213"/>
              <a:ext cx="1472492" cy="14724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700" kern="1200" dirty="0">
                <a:noFill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97804" y="3030578"/>
            <a:ext cx="2317244" cy="2379622"/>
            <a:chOff x="2990302" y="3550"/>
            <a:chExt cx="2687674" cy="26876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9" name="Oval 28"/>
            <p:cNvSpPr/>
            <p:nvPr/>
          </p:nvSpPr>
          <p:spPr>
            <a:xfrm>
              <a:off x="2990302" y="3550"/>
              <a:ext cx="2687674" cy="2687674"/>
            </a:xfrm>
            <a:prstGeom prst="ellipse">
              <a:avLst/>
            </a:prstGeom>
            <a:blipFill rotWithShape="0">
              <a:blip r:embed="rId12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3383903" y="397151"/>
              <a:ext cx="1900472" cy="19004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0" kern="1200" dirty="0">
                <a:noFill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7804" y="175337"/>
            <a:ext cx="2317244" cy="2230848"/>
            <a:chOff x="3485512" y="4756114"/>
            <a:chExt cx="1697255" cy="169725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Oval 25"/>
            <p:cNvSpPr/>
            <p:nvPr/>
          </p:nvSpPr>
          <p:spPr>
            <a:xfrm>
              <a:off x="3485512" y="4756114"/>
              <a:ext cx="1697255" cy="1697255"/>
            </a:xfrm>
            <a:prstGeom prst="ellipse">
              <a:avLst/>
            </a:prstGeom>
            <a:blipFill rotWithShape="0">
              <a:blip r:embed="rId13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/>
            <p:nvPr/>
          </p:nvSpPr>
          <p:spPr>
            <a:xfrm>
              <a:off x="3734069" y="5004671"/>
              <a:ext cx="1200141" cy="12001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00" kern="1200" dirty="0">
                <a:noFill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-1628839" y="302823"/>
            <a:ext cx="14167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ট্রিগার সেট করা আছে ছবিতে ক্লিক করলে ক্যাপশন পাওয়া যাবে।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Graphic spid="11" grpId="0">
        <p:bldAsOne/>
      </p:bldGraphic>
      <p:bldP spid="15" grpId="0" animBg="1"/>
      <p:bldP spid="10" grpId="0" animBg="1"/>
      <p:bldP spid="12" grpId="0" animBg="1"/>
      <p:bldP spid="13" grpId="0" animBg="1"/>
      <p:bldP spid="14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0">
              <a:srgbClr val="F8B049"/>
            </a:gs>
            <a:gs pos="11000">
              <a:srgbClr val="F8B049"/>
            </a:gs>
            <a:gs pos="48000">
              <a:srgbClr val="FEE7F2"/>
            </a:gs>
            <a:gs pos="67000">
              <a:srgbClr val="F952A0"/>
            </a:gs>
            <a:gs pos="100000">
              <a:srgbClr val="C50849"/>
            </a:gs>
            <a:gs pos="92000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600" y="130313"/>
            <a:ext cx="8839200" cy="6553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9" y="911334"/>
            <a:ext cx="2941326" cy="1918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r="22056" b="42221"/>
          <a:stretch/>
        </p:blipFill>
        <p:spPr>
          <a:xfrm>
            <a:off x="710097" y="2999136"/>
            <a:ext cx="2927608" cy="1860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1974" r="23009"/>
          <a:stretch/>
        </p:blipFill>
        <p:spPr>
          <a:xfrm>
            <a:off x="6781800" y="922220"/>
            <a:ext cx="2197051" cy="376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52400" y="200484"/>
            <a:ext cx="189653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378" y="5052778"/>
            <a:ext cx="8066621" cy="125281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 ছবিতে কোন পুষ্টি উপাদান বিদ্যমান আছে? তার কার্যকারীতা বর্ণনা কর।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t="20684" r="27193" b="14821"/>
          <a:stretch/>
        </p:blipFill>
        <p:spPr>
          <a:xfrm>
            <a:off x="3886200" y="862858"/>
            <a:ext cx="2946769" cy="1966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6" t="19007" r="23818" b="22881"/>
          <a:stretch/>
        </p:blipFill>
        <p:spPr>
          <a:xfrm>
            <a:off x="3781057" y="2975204"/>
            <a:ext cx="3051912" cy="1908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90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76200" y="76200"/>
            <a:ext cx="8991600" cy="6705600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8" y="228600"/>
            <a:ext cx="36576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56838" r="51325" b="15826"/>
          <a:stretch/>
        </p:blipFill>
        <p:spPr>
          <a:xfrm>
            <a:off x="266569" y="3262316"/>
            <a:ext cx="1851971" cy="146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10634" y="2844225"/>
            <a:ext cx="83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উপরের ছবি দু’টোর মধ্যে পার্থক্য কী, কেন এই পার্থক্য 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01055"/>
            <a:ext cx="3732146" cy="2468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1" t="67175" r="21765" b="5343"/>
          <a:stretch/>
        </p:blipFill>
        <p:spPr>
          <a:xfrm>
            <a:off x="1992654" y="3449089"/>
            <a:ext cx="2112233" cy="1000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42748" r="362" b="2173"/>
          <a:stretch/>
        </p:blipFill>
        <p:spPr>
          <a:xfrm>
            <a:off x="5009062" y="3296097"/>
            <a:ext cx="3506068" cy="13745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9854" y="5122493"/>
            <a:ext cx="7464292" cy="13457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সুষম খাদ্যে সকল পুষ্টি উপাদান সঠিক অনুপাতে বিদ্যমান থাকা দরকার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495"/>
            <a:ext cx="8991600" cy="5709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ounded Rectangle 11"/>
          <p:cNvSpPr/>
          <p:nvPr/>
        </p:nvSpPr>
        <p:spPr>
          <a:xfrm>
            <a:off x="410634" y="5761325"/>
            <a:ext cx="8322732" cy="8381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ছবিটির মত মানসম্মত </a:t>
            </a:r>
            <a:r>
              <a:rPr lang="bn-BD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ডিম ও মাংস পেতে </a:t>
            </a:r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 খাদ্য দেওয়া উচিত ?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5946" y="191264"/>
            <a:ext cx="661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সুষম পুষ্টি উপাদান সমৃদ্ধ খাদ্য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69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  <p:bldP spid="12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tx2">
              <a:lumMod val="75000"/>
            </a:schemeClr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466" y="152400"/>
            <a:ext cx="8864599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89" y="1344452"/>
            <a:ext cx="3280611" cy="3280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5" t="30014" r="-709" b="3821"/>
          <a:stretch/>
        </p:blipFill>
        <p:spPr>
          <a:xfrm>
            <a:off x="558367" y="1396888"/>
            <a:ext cx="4426787" cy="3175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0"/>
          <p:cNvSpPr/>
          <p:nvPr/>
        </p:nvSpPr>
        <p:spPr>
          <a:xfrm>
            <a:off x="381000" y="5074242"/>
            <a:ext cx="8382000" cy="1555158"/>
          </a:xfrm>
          <a:prstGeom prst="roundRect">
            <a:avLst>
              <a:gd name="adj" fmla="val 27037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তোমাদের মতে উপরের গৃহপালিত পাখির পুষ্টি প্রয়োজনীয়তা কিরুপ ? মতামত ব্যক্ত কর।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293316" y="120316"/>
            <a:ext cx="2971800" cy="1447800"/>
          </a:xfrm>
          <a:prstGeom prst="star5">
            <a:avLst>
              <a:gd name="adj" fmla="val 27274"/>
              <a:gd name="hf" fmla="val 105146"/>
              <a:gd name="vf" fmla="val 11055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perspectiveRigh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দলগত </a:t>
            </a:r>
            <a:r>
              <a:rPr lang="bn-BD" sz="28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28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9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219200"/>
            <a:ext cx="7620000" cy="1905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numCol="2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coolSlan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chemeClr val="accent6">
                        <a:lumMod val="89000"/>
                      </a:schemeClr>
                    </a:gs>
                    <a:gs pos="23000">
                      <a:srgbClr val="00B050"/>
                    </a:gs>
                    <a:gs pos="69000">
                      <a:schemeClr val="accent6">
                        <a:lumMod val="75000"/>
                      </a:schemeClr>
                    </a:gs>
                    <a:gs pos="85604">
                      <a:srgbClr val="00B0F0"/>
                    </a:gs>
                    <a:gs pos="42410">
                      <a:srgbClr val="FFC000"/>
                    </a:gs>
                    <a:gs pos="12811">
                      <a:srgbClr val="1608D2"/>
                    </a:gs>
                    <a:gs pos="58420">
                      <a:srgbClr val="BC0EB4"/>
                    </a:gs>
                    <a:gs pos="97000">
                      <a:srgbClr val="FF000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4000" b="1" dirty="0">
              <a:ln>
                <a:solidFill>
                  <a:srgbClr val="7030A0"/>
                </a:solidFill>
              </a:ln>
              <a:gradFill flip="none" rotWithShape="1">
                <a:gsLst>
                  <a:gs pos="0">
                    <a:schemeClr val="accent6">
                      <a:lumMod val="89000"/>
                    </a:schemeClr>
                  </a:gs>
                  <a:gs pos="23000">
                    <a:srgbClr val="00B050"/>
                  </a:gs>
                  <a:gs pos="69000">
                    <a:schemeClr val="accent6">
                      <a:lumMod val="75000"/>
                    </a:schemeClr>
                  </a:gs>
                  <a:gs pos="85604">
                    <a:srgbClr val="00B0F0"/>
                  </a:gs>
                  <a:gs pos="42410">
                    <a:srgbClr val="FFC000"/>
                  </a:gs>
                  <a:gs pos="12811">
                    <a:srgbClr val="1608D2"/>
                  </a:gs>
                  <a:gs pos="58420">
                    <a:srgbClr val="BC0EB4"/>
                  </a:gs>
                  <a:gs pos="97000">
                    <a:srgbClr val="FF0000"/>
                  </a:gs>
                </a:gsLst>
                <a:path path="rect">
                  <a:fillToRect r="100000" b="100000"/>
                </a:path>
                <a:tileRect l="-100000" t="-1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0" y="5486400"/>
            <a:ext cx="4876800" cy="1066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perspectiveRigh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lop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4000" b="1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endParaRPr lang="en-US" sz="4000" b="1" cap="none" spc="50" dirty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1" descr="C:\Users\user\Desktop\tissue culture\15nk2v4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725" y="-1"/>
            <a:ext cx="918126" cy="675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3124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1"/>
            </a:gs>
            <a:gs pos="100000">
              <a:srgbClr val="00206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381000"/>
            <a:ext cx="1765869" cy="70788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1872378"/>
            <a:ext cx="4603465" cy="52842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সুষম খাদ্য কাকে বলে 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8668" y="2839373"/>
            <a:ext cx="7454332" cy="457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 কোন কোন উৎস থেকে পাওয়া যায়?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7485" y="3884087"/>
            <a:ext cx="7359315" cy="6316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ভিটামিন গৃহপালিত পাখির কী কাজ করে?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2971" y="1591270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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036" y="2667000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 2" panose="05020102010507070707" pitchFamily="18" charset="2"/>
              </a:rPr>
              <a:t>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036" y="373826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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3456" y="5022622"/>
            <a:ext cx="7359315" cy="6316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হাঁসের প্রিয় খাদ্যবস্তু কী কী?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007" y="4876800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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5969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chemeClr val="bg1">
                <a:lumMod val="95000"/>
              </a:schemeClr>
            </a:gs>
            <a:gs pos="95000">
              <a:schemeClr val="tx1"/>
            </a:gs>
            <a:gs pos="97000">
              <a:schemeClr val="accent2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273749"/>
            <a:ext cx="3581400" cy="71685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বাড়ীর </a:t>
            </a:r>
            <a:r>
              <a:rPr lang="bn-BD" sz="4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40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97367" y="4563765"/>
            <a:ext cx="1600200" cy="2043549"/>
            <a:chOff x="6096000" y="936486"/>
            <a:chExt cx="2209800" cy="3178314"/>
          </a:xfrm>
        </p:grpSpPr>
        <p:sp>
          <p:nvSpPr>
            <p:cNvPr id="3" name="Rectangle 2"/>
            <p:cNvSpPr/>
            <p:nvPr/>
          </p:nvSpPr>
          <p:spPr>
            <a:xfrm>
              <a:off x="6172200" y="2362200"/>
              <a:ext cx="2057400" cy="175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>
              <a:off x="6096000" y="936486"/>
              <a:ext cx="2209800" cy="1654314"/>
            </a:xfrm>
            <a:prstGeom prst="triangl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819900" y="2819400"/>
              <a:ext cx="762000" cy="10668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400502" y="1676400"/>
            <a:ext cx="6600498" cy="2820543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gradFill flip="none" rotWithShape="1">
                  <a:gsLst>
                    <a:gs pos="72000">
                      <a:srgbClr val="002060"/>
                    </a:gs>
                    <a:gs pos="92000">
                      <a:srgbClr val="7030A0">
                        <a:lumMod val="0"/>
                      </a:srgb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পুষ্টির </a:t>
            </a:r>
            <a:r>
              <a:rPr lang="en-US" sz="4000" dirty="0">
                <a:gradFill flip="none" rotWithShape="1">
                  <a:gsLst>
                    <a:gs pos="72000">
                      <a:srgbClr val="002060"/>
                    </a:gs>
                    <a:gs pos="92000">
                      <a:srgbClr val="7030A0">
                        <a:lumMod val="0"/>
                      </a:srgb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gradFill flip="none" rotWithShape="1">
                  <a:gsLst>
                    <a:gs pos="72000">
                      <a:srgbClr val="002060"/>
                    </a:gs>
                    <a:gs pos="92000">
                      <a:srgbClr val="7030A0">
                        <a:lumMod val="0"/>
                      </a:srgb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উপাদানের দিক বিবেচনা করে  হাঁস মুরগীর খাদ্য তালিকায় কী কী উপকরণ দিয়ে খাদ্য তৈরী করবে তার একটি তালিকা তৈরী কর ?</a:t>
            </a:r>
            <a:endParaRPr lang="en-US" sz="4000" dirty="0">
              <a:gradFill flip="none" rotWithShape="1">
                <a:gsLst>
                  <a:gs pos="72000">
                    <a:srgbClr val="002060"/>
                  </a:gs>
                  <a:gs pos="92000">
                    <a:srgbClr val="7030A0">
                      <a:lumMod val="0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9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76200"/>
            <a:ext cx="9144000" cy="6705600"/>
          </a:xfrm>
          <a:prstGeom prst="roundRect">
            <a:avLst>
              <a:gd name="adj" fmla="val 2778"/>
            </a:avLst>
          </a:prstGeom>
          <a:noFill/>
          <a:ln w="180975" cmpd="sng">
            <a:gradFill flip="none" rotWithShape="1">
              <a:gsLst>
                <a:gs pos="8300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rgbClr val="0070C0"/>
                </a:gs>
                <a:gs pos="100000">
                  <a:srgbClr val="BC0EB4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66700" y="304800"/>
            <a:ext cx="8610600" cy="1905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06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068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chemeClr val="bg1">
                <a:lumMod val="95000"/>
              </a:schemeClr>
            </a:gs>
            <a:gs pos="100000">
              <a:srgbClr val="A603AB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" y="407356"/>
            <a:ext cx="342900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3" r="45244"/>
          <a:stretch/>
        </p:blipFill>
        <p:spPr>
          <a:xfrm>
            <a:off x="5151375" y="304800"/>
            <a:ext cx="3433296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2" y="3854285"/>
            <a:ext cx="4103392" cy="259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8"/>
          <a:stretch/>
        </p:blipFill>
        <p:spPr>
          <a:xfrm>
            <a:off x="4816327" y="3854285"/>
            <a:ext cx="4103392" cy="259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90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2362200"/>
            <a:ext cx="8153400" cy="1828800"/>
          </a:xfrm>
          <a:prstGeom prst="roundRect">
            <a:avLst>
              <a:gd name="adj" fmla="val 13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spc="50" dirty="0">
                <a:ln w="11430"/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গৃহপালিত পাখির পুষ্টি </a:t>
            </a:r>
            <a:r>
              <a:rPr lang="bn-BD" sz="4000" spc="50" dirty="0" smtClean="0">
                <a:ln w="11430"/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উপাদান</a:t>
            </a:r>
            <a:endParaRPr lang="bn-BD" sz="4000" spc="50" dirty="0">
              <a:ln w="11430"/>
              <a:solidFill>
                <a:srgbClr val="00206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699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bg1">
                <a:lumMod val="95000"/>
              </a:schemeClr>
            </a:gs>
            <a:gs pos="100000">
              <a:srgbClr val="92D05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483" y="610583"/>
            <a:ext cx="48654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পাঠ শেষে শিক্ষার্থীরা ......</a:t>
            </a:r>
            <a:endParaRPr lang="en-US" sz="4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38200" y="1447800"/>
            <a:ext cx="8001000" cy="1447800"/>
          </a:xfrm>
          <a:prstGeom prst="roundRect">
            <a:avLst>
              <a:gd name="adj" fmla="val 13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6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গৃহপালিত পাখির পুষ্টি উপাদানের উৎসগুলো বর্ণনা করতে পারবে।</a:t>
            </a:r>
            <a:endParaRPr lang="bn-BD" sz="3600" spc="50" dirty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00206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3124200"/>
            <a:ext cx="7924800" cy="1371600"/>
          </a:xfrm>
          <a:prstGeom prst="roundRect">
            <a:avLst>
              <a:gd name="adj" fmla="val 13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6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গৃহপালিত পাখির পুষ্টি উপাদানের কার্যকারিতা ব্যাখ্যা করতে পারবে।</a:t>
            </a:r>
            <a:endParaRPr lang="bn-BD" sz="3600" spc="50" dirty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10" y="152400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sym typeface="Wingdings 2" panose="05020102010507070707" pitchFamily="18" charset="2"/>
              </a:rPr>
              <a:t>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320040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sym typeface="Wingdings 2" panose="05020102010507070707" pitchFamily="18" charset="2"/>
              </a:rPr>
              <a:t>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400" y="4724400"/>
            <a:ext cx="7924800" cy="1371600"/>
          </a:xfrm>
          <a:prstGeom prst="roundRect">
            <a:avLst>
              <a:gd name="adj" fmla="val 13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60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গৃহপালিত পাখির পুষ্টি উপাদানের প্রয়োজনীয়তা বিশ্লেষণ করতে পারবে।</a:t>
            </a:r>
            <a:endParaRPr lang="bn-BD" sz="36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4775537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sym typeface="Wingdings 2" panose="05020102010507070707" pitchFamily="18" charset="2"/>
              </a:rPr>
              <a:t>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95996" y="133290"/>
            <a:ext cx="9012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2000" i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5000" r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3500299" y="3007765"/>
            <a:ext cx="1973952" cy="1536341"/>
          </a:xfrm>
          <a:custGeom>
            <a:avLst/>
            <a:gdLst>
              <a:gd name="connsiteX0" fmla="*/ 0 w 1973952"/>
              <a:gd name="connsiteY0" fmla="*/ 768171 h 1536341"/>
              <a:gd name="connsiteX1" fmla="*/ 986976 w 1973952"/>
              <a:gd name="connsiteY1" fmla="*/ 0 h 1536341"/>
              <a:gd name="connsiteX2" fmla="*/ 1973952 w 1973952"/>
              <a:gd name="connsiteY2" fmla="*/ 768171 h 1536341"/>
              <a:gd name="connsiteX3" fmla="*/ 986976 w 1973952"/>
              <a:gd name="connsiteY3" fmla="*/ 1536342 h 1536341"/>
              <a:gd name="connsiteX4" fmla="*/ 0 w 1973952"/>
              <a:gd name="connsiteY4" fmla="*/ 768171 h 15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952" h="1536341">
                <a:moveTo>
                  <a:pt x="0" y="768171"/>
                </a:moveTo>
                <a:cubicBezTo>
                  <a:pt x="0" y="343922"/>
                  <a:pt x="441884" y="0"/>
                  <a:pt x="986976" y="0"/>
                </a:cubicBezTo>
                <a:cubicBezTo>
                  <a:pt x="1532068" y="0"/>
                  <a:pt x="1973952" y="343922"/>
                  <a:pt x="1973952" y="768171"/>
                </a:cubicBezTo>
                <a:cubicBezTo>
                  <a:pt x="1973952" y="1192420"/>
                  <a:pt x="1532068" y="1536342"/>
                  <a:pt x="986976" y="1536342"/>
                </a:cubicBezTo>
                <a:cubicBezTo>
                  <a:pt x="441884" y="1536342"/>
                  <a:pt x="0" y="1192420"/>
                  <a:pt x="0" y="768171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39879" tIns="275792" rIns="339879" bIns="27579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b="0" kern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পুষ্টি উপাদান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Freeform 8"/>
          <p:cNvSpPr/>
          <p:nvPr/>
        </p:nvSpPr>
        <p:spPr>
          <a:xfrm rot="16200000">
            <a:off x="4313390" y="2420663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-1" tIns="107543" rIns="104331" bIns="10754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454312" y="770071"/>
            <a:ext cx="2065926" cy="1581522"/>
          </a:xfrm>
          <a:custGeom>
            <a:avLst/>
            <a:gdLst>
              <a:gd name="connsiteX0" fmla="*/ 0 w 2065926"/>
              <a:gd name="connsiteY0" fmla="*/ 790761 h 1581522"/>
              <a:gd name="connsiteX1" fmla="*/ 1032963 w 2065926"/>
              <a:gd name="connsiteY1" fmla="*/ 0 h 1581522"/>
              <a:gd name="connsiteX2" fmla="*/ 2065926 w 2065926"/>
              <a:gd name="connsiteY2" fmla="*/ 790761 h 1581522"/>
              <a:gd name="connsiteX3" fmla="*/ 1032963 w 2065926"/>
              <a:gd name="connsiteY3" fmla="*/ 1581522 h 1581522"/>
              <a:gd name="connsiteX4" fmla="*/ 0 w 2065926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926" h="1581522">
                <a:moveTo>
                  <a:pt x="0" y="790761"/>
                </a:moveTo>
                <a:cubicBezTo>
                  <a:pt x="0" y="354036"/>
                  <a:pt x="462473" y="0"/>
                  <a:pt x="1032963" y="0"/>
                </a:cubicBezTo>
                <a:cubicBezTo>
                  <a:pt x="1603453" y="0"/>
                  <a:pt x="2065926" y="354036"/>
                  <a:pt x="2065926" y="790761"/>
                </a:cubicBezTo>
                <a:cubicBezTo>
                  <a:pt x="2065926" y="1227486"/>
                  <a:pt x="1603453" y="1581522"/>
                  <a:pt x="1032963" y="1581522"/>
                </a:cubicBezTo>
                <a:cubicBezTo>
                  <a:pt x="462473" y="1581522"/>
                  <a:pt x="0" y="1227486"/>
                  <a:pt x="0" y="790761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53348" tIns="282409" rIns="353348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b="0" kern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শর্করা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Freeform 10"/>
          <p:cNvSpPr/>
          <p:nvPr/>
        </p:nvSpPr>
        <p:spPr>
          <a:xfrm rot="19800000">
            <a:off x="5339058" y="2956977"/>
            <a:ext cx="202034" cy="537717"/>
          </a:xfrm>
          <a:custGeom>
            <a:avLst/>
            <a:gdLst>
              <a:gd name="connsiteX0" fmla="*/ 0 w 202034"/>
              <a:gd name="connsiteY0" fmla="*/ 107543 h 537717"/>
              <a:gd name="connsiteX1" fmla="*/ 101017 w 202034"/>
              <a:gd name="connsiteY1" fmla="*/ 107543 h 537717"/>
              <a:gd name="connsiteX2" fmla="*/ 101017 w 202034"/>
              <a:gd name="connsiteY2" fmla="*/ 0 h 537717"/>
              <a:gd name="connsiteX3" fmla="*/ 202034 w 202034"/>
              <a:gd name="connsiteY3" fmla="*/ 268859 h 537717"/>
              <a:gd name="connsiteX4" fmla="*/ 101017 w 202034"/>
              <a:gd name="connsiteY4" fmla="*/ 537717 h 537717"/>
              <a:gd name="connsiteX5" fmla="*/ 101017 w 202034"/>
              <a:gd name="connsiteY5" fmla="*/ 430174 h 537717"/>
              <a:gd name="connsiteX6" fmla="*/ 0 w 202034"/>
              <a:gd name="connsiteY6" fmla="*/ 430174 h 537717"/>
              <a:gd name="connsiteX7" fmla="*/ 0 w 202034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034" h="537717">
                <a:moveTo>
                  <a:pt x="0" y="107543"/>
                </a:moveTo>
                <a:lnTo>
                  <a:pt x="101017" y="107543"/>
                </a:lnTo>
                <a:lnTo>
                  <a:pt x="101017" y="0"/>
                </a:lnTo>
                <a:lnTo>
                  <a:pt x="202034" y="268859"/>
                </a:lnTo>
                <a:lnTo>
                  <a:pt x="101017" y="537717"/>
                </a:lnTo>
                <a:lnTo>
                  <a:pt x="101017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-1" tIns="107543" rIns="60610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428349" y="1877623"/>
            <a:ext cx="1954524" cy="1581522"/>
          </a:xfrm>
          <a:custGeom>
            <a:avLst/>
            <a:gdLst>
              <a:gd name="connsiteX0" fmla="*/ 0 w 1954524"/>
              <a:gd name="connsiteY0" fmla="*/ 790761 h 1581522"/>
              <a:gd name="connsiteX1" fmla="*/ 977262 w 1954524"/>
              <a:gd name="connsiteY1" fmla="*/ 0 h 1581522"/>
              <a:gd name="connsiteX2" fmla="*/ 1954524 w 1954524"/>
              <a:gd name="connsiteY2" fmla="*/ 790761 h 1581522"/>
              <a:gd name="connsiteX3" fmla="*/ 977262 w 1954524"/>
              <a:gd name="connsiteY3" fmla="*/ 1581522 h 1581522"/>
              <a:gd name="connsiteX4" fmla="*/ 0 w 195452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4524" h="1581522">
                <a:moveTo>
                  <a:pt x="0" y="790761"/>
                </a:moveTo>
                <a:cubicBezTo>
                  <a:pt x="0" y="354036"/>
                  <a:pt x="437535" y="0"/>
                  <a:pt x="977262" y="0"/>
                </a:cubicBezTo>
                <a:cubicBezTo>
                  <a:pt x="1516989" y="0"/>
                  <a:pt x="1954524" y="354036"/>
                  <a:pt x="1954524" y="790761"/>
                </a:cubicBezTo>
                <a:cubicBezTo>
                  <a:pt x="1954524" y="1227486"/>
                  <a:pt x="1516989" y="1581522"/>
                  <a:pt x="977262" y="1581522"/>
                </a:cubicBezTo>
                <a:cubicBezTo>
                  <a:pt x="437535" y="1581522"/>
                  <a:pt x="0" y="1227486"/>
                  <a:pt x="0" y="790761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37033" tIns="282409" rIns="337033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b="0" kern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আমিষ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Freeform 12"/>
          <p:cNvSpPr/>
          <p:nvPr/>
        </p:nvSpPr>
        <p:spPr>
          <a:xfrm rot="1800000">
            <a:off x="5339872" y="4058449"/>
            <a:ext cx="204816" cy="537717"/>
          </a:xfrm>
          <a:custGeom>
            <a:avLst/>
            <a:gdLst>
              <a:gd name="connsiteX0" fmla="*/ 0 w 204816"/>
              <a:gd name="connsiteY0" fmla="*/ 107543 h 537717"/>
              <a:gd name="connsiteX1" fmla="*/ 102408 w 204816"/>
              <a:gd name="connsiteY1" fmla="*/ 107543 h 537717"/>
              <a:gd name="connsiteX2" fmla="*/ 102408 w 204816"/>
              <a:gd name="connsiteY2" fmla="*/ 0 h 537717"/>
              <a:gd name="connsiteX3" fmla="*/ 204816 w 204816"/>
              <a:gd name="connsiteY3" fmla="*/ 268859 h 537717"/>
              <a:gd name="connsiteX4" fmla="*/ 102408 w 204816"/>
              <a:gd name="connsiteY4" fmla="*/ 537717 h 537717"/>
              <a:gd name="connsiteX5" fmla="*/ 102408 w 204816"/>
              <a:gd name="connsiteY5" fmla="*/ 430174 h 537717"/>
              <a:gd name="connsiteX6" fmla="*/ 0 w 204816"/>
              <a:gd name="connsiteY6" fmla="*/ 430174 h 537717"/>
              <a:gd name="connsiteX7" fmla="*/ 0 w 204816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816" h="537717">
                <a:moveTo>
                  <a:pt x="0" y="107543"/>
                </a:moveTo>
                <a:lnTo>
                  <a:pt x="102408" y="107543"/>
                </a:lnTo>
                <a:lnTo>
                  <a:pt x="102408" y="0"/>
                </a:lnTo>
                <a:lnTo>
                  <a:pt x="204816" y="268859"/>
                </a:lnTo>
                <a:lnTo>
                  <a:pt x="102408" y="537717"/>
                </a:lnTo>
                <a:lnTo>
                  <a:pt x="102408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107543" rIns="61444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436739" y="4092726"/>
            <a:ext cx="1937744" cy="1581522"/>
          </a:xfrm>
          <a:custGeom>
            <a:avLst/>
            <a:gdLst>
              <a:gd name="connsiteX0" fmla="*/ 0 w 1937744"/>
              <a:gd name="connsiteY0" fmla="*/ 790761 h 1581522"/>
              <a:gd name="connsiteX1" fmla="*/ 968872 w 1937744"/>
              <a:gd name="connsiteY1" fmla="*/ 0 h 1581522"/>
              <a:gd name="connsiteX2" fmla="*/ 1937744 w 1937744"/>
              <a:gd name="connsiteY2" fmla="*/ 790761 h 1581522"/>
              <a:gd name="connsiteX3" fmla="*/ 968872 w 1937744"/>
              <a:gd name="connsiteY3" fmla="*/ 1581522 h 1581522"/>
              <a:gd name="connsiteX4" fmla="*/ 0 w 1937744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744" h="1581522">
                <a:moveTo>
                  <a:pt x="0" y="790761"/>
                </a:moveTo>
                <a:cubicBezTo>
                  <a:pt x="0" y="354036"/>
                  <a:pt x="433779" y="0"/>
                  <a:pt x="968872" y="0"/>
                </a:cubicBezTo>
                <a:cubicBezTo>
                  <a:pt x="1503965" y="0"/>
                  <a:pt x="1937744" y="354036"/>
                  <a:pt x="1937744" y="790761"/>
                </a:cubicBezTo>
                <a:cubicBezTo>
                  <a:pt x="1937744" y="1227486"/>
                  <a:pt x="1503965" y="1581522"/>
                  <a:pt x="968872" y="1581522"/>
                </a:cubicBezTo>
                <a:cubicBezTo>
                  <a:pt x="433779" y="1581522"/>
                  <a:pt x="0" y="1227486"/>
                  <a:pt x="0" y="790761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34576" tIns="282409" rIns="334576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চর্বি/ তৈল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Freeform 14"/>
          <p:cNvSpPr/>
          <p:nvPr/>
        </p:nvSpPr>
        <p:spPr>
          <a:xfrm rot="5400000">
            <a:off x="4313390" y="4593490"/>
            <a:ext cx="347770" cy="537717"/>
          </a:xfrm>
          <a:custGeom>
            <a:avLst/>
            <a:gdLst>
              <a:gd name="connsiteX0" fmla="*/ 0 w 347770"/>
              <a:gd name="connsiteY0" fmla="*/ 107543 h 537717"/>
              <a:gd name="connsiteX1" fmla="*/ 173885 w 347770"/>
              <a:gd name="connsiteY1" fmla="*/ 107543 h 537717"/>
              <a:gd name="connsiteX2" fmla="*/ 173885 w 347770"/>
              <a:gd name="connsiteY2" fmla="*/ 0 h 537717"/>
              <a:gd name="connsiteX3" fmla="*/ 347770 w 347770"/>
              <a:gd name="connsiteY3" fmla="*/ 268859 h 537717"/>
              <a:gd name="connsiteX4" fmla="*/ 173885 w 347770"/>
              <a:gd name="connsiteY4" fmla="*/ 537717 h 537717"/>
              <a:gd name="connsiteX5" fmla="*/ 173885 w 347770"/>
              <a:gd name="connsiteY5" fmla="*/ 430174 h 537717"/>
              <a:gd name="connsiteX6" fmla="*/ 0 w 347770"/>
              <a:gd name="connsiteY6" fmla="*/ 430174 h 537717"/>
              <a:gd name="connsiteX7" fmla="*/ 0 w 347770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70" h="537717">
                <a:moveTo>
                  <a:pt x="0" y="107543"/>
                </a:moveTo>
                <a:lnTo>
                  <a:pt x="173885" y="107543"/>
                </a:lnTo>
                <a:lnTo>
                  <a:pt x="173885" y="0"/>
                </a:lnTo>
                <a:lnTo>
                  <a:pt x="347770" y="268859"/>
                </a:lnTo>
                <a:lnTo>
                  <a:pt x="173885" y="537717"/>
                </a:lnTo>
                <a:lnTo>
                  <a:pt x="173885" y="430174"/>
                </a:lnTo>
                <a:lnTo>
                  <a:pt x="0" y="430174"/>
                </a:lnTo>
                <a:lnTo>
                  <a:pt x="0" y="10754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" tIns="107542" rIns="104330" bIns="10754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411951" y="5200278"/>
            <a:ext cx="2150648" cy="1581522"/>
          </a:xfrm>
          <a:custGeom>
            <a:avLst/>
            <a:gdLst>
              <a:gd name="connsiteX0" fmla="*/ 0 w 2150648"/>
              <a:gd name="connsiteY0" fmla="*/ 790761 h 1581522"/>
              <a:gd name="connsiteX1" fmla="*/ 1075324 w 2150648"/>
              <a:gd name="connsiteY1" fmla="*/ 0 h 1581522"/>
              <a:gd name="connsiteX2" fmla="*/ 2150648 w 2150648"/>
              <a:gd name="connsiteY2" fmla="*/ 790761 h 1581522"/>
              <a:gd name="connsiteX3" fmla="*/ 1075324 w 2150648"/>
              <a:gd name="connsiteY3" fmla="*/ 1581522 h 1581522"/>
              <a:gd name="connsiteX4" fmla="*/ 0 w 2150648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648" h="1581522">
                <a:moveTo>
                  <a:pt x="0" y="790761"/>
                </a:moveTo>
                <a:cubicBezTo>
                  <a:pt x="0" y="354036"/>
                  <a:pt x="481439" y="0"/>
                  <a:pt x="1075324" y="0"/>
                </a:cubicBezTo>
                <a:cubicBezTo>
                  <a:pt x="1669209" y="0"/>
                  <a:pt x="2150648" y="354036"/>
                  <a:pt x="2150648" y="790761"/>
                </a:cubicBezTo>
                <a:cubicBezTo>
                  <a:pt x="2150648" y="1227486"/>
                  <a:pt x="1669209" y="1581522"/>
                  <a:pt x="1075324" y="1581522"/>
                </a:cubicBezTo>
                <a:cubicBezTo>
                  <a:pt x="481439" y="1581522"/>
                  <a:pt x="0" y="1227486"/>
                  <a:pt x="0" y="790761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65755" tIns="282409" rIns="365755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b="0" kern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Freeform 16"/>
          <p:cNvSpPr/>
          <p:nvPr/>
        </p:nvSpPr>
        <p:spPr>
          <a:xfrm rot="19800000">
            <a:off x="3426118" y="4059773"/>
            <a:ext cx="207713" cy="537718"/>
          </a:xfrm>
          <a:custGeom>
            <a:avLst/>
            <a:gdLst>
              <a:gd name="connsiteX0" fmla="*/ 0 w 207712"/>
              <a:gd name="connsiteY0" fmla="*/ 107543 h 537717"/>
              <a:gd name="connsiteX1" fmla="*/ 103856 w 207712"/>
              <a:gd name="connsiteY1" fmla="*/ 107543 h 537717"/>
              <a:gd name="connsiteX2" fmla="*/ 103856 w 207712"/>
              <a:gd name="connsiteY2" fmla="*/ 0 h 537717"/>
              <a:gd name="connsiteX3" fmla="*/ 207712 w 207712"/>
              <a:gd name="connsiteY3" fmla="*/ 268859 h 537717"/>
              <a:gd name="connsiteX4" fmla="*/ 103856 w 207712"/>
              <a:gd name="connsiteY4" fmla="*/ 537717 h 537717"/>
              <a:gd name="connsiteX5" fmla="*/ 103856 w 207712"/>
              <a:gd name="connsiteY5" fmla="*/ 430174 h 537717"/>
              <a:gd name="connsiteX6" fmla="*/ 0 w 207712"/>
              <a:gd name="connsiteY6" fmla="*/ 430174 h 537717"/>
              <a:gd name="connsiteX7" fmla="*/ 0 w 207712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712" h="537717">
                <a:moveTo>
                  <a:pt x="207711" y="430174"/>
                </a:moveTo>
                <a:lnTo>
                  <a:pt x="103856" y="430174"/>
                </a:lnTo>
                <a:lnTo>
                  <a:pt x="103856" y="537717"/>
                </a:lnTo>
                <a:lnTo>
                  <a:pt x="1" y="268858"/>
                </a:lnTo>
                <a:lnTo>
                  <a:pt x="103856" y="0"/>
                </a:lnTo>
                <a:lnTo>
                  <a:pt x="103856" y="107543"/>
                </a:lnTo>
                <a:lnTo>
                  <a:pt x="207711" y="107543"/>
                </a:lnTo>
                <a:lnTo>
                  <a:pt x="207711" y="430174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2313" tIns="107544" rIns="1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608726" y="4092726"/>
            <a:ext cx="1920426" cy="1581522"/>
          </a:xfrm>
          <a:custGeom>
            <a:avLst/>
            <a:gdLst>
              <a:gd name="connsiteX0" fmla="*/ 0 w 1920426"/>
              <a:gd name="connsiteY0" fmla="*/ 790761 h 1581522"/>
              <a:gd name="connsiteX1" fmla="*/ 960213 w 1920426"/>
              <a:gd name="connsiteY1" fmla="*/ 0 h 1581522"/>
              <a:gd name="connsiteX2" fmla="*/ 1920426 w 1920426"/>
              <a:gd name="connsiteY2" fmla="*/ 790761 h 1581522"/>
              <a:gd name="connsiteX3" fmla="*/ 960213 w 1920426"/>
              <a:gd name="connsiteY3" fmla="*/ 1581522 h 1581522"/>
              <a:gd name="connsiteX4" fmla="*/ 0 w 1920426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426" h="1581522">
                <a:moveTo>
                  <a:pt x="0" y="790761"/>
                </a:moveTo>
                <a:cubicBezTo>
                  <a:pt x="0" y="354036"/>
                  <a:pt x="429902" y="0"/>
                  <a:pt x="960213" y="0"/>
                </a:cubicBezTo>
                <a:cubicBezTo>
                  <a:pt x="1490524" y="0"/>
                  <a:pt x="1920426" y="354036"/>
                  <a:pt x="1920426" y="790761"/>
                </a:cubicBezTo>
                <a:cubicBezTo>
                  <a:pt x="1920426" y="1227486"/>
                  <a:pt x="1490524" y="1581522"/>
                  <a:pt x="960213" y="1581522"/>
                </a:cubicBezTo>
                <a:cubicBezTo>
                  <a:pt x="429902" y="1581522"/>
                  <a:pt x="0" y="1227486"/>
                  <a:pt x="0" y="790761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32040" tIns="282409" rIns="332040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b="0" kern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খনিজ পদার্থ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Freeform 18"/>
          <p:cNvSpPr/>
          <p:nvPr/>
        </p:nvSpPr>
        <p:spPr>
          <a:xfrm rot="1800000">
            <a:off x="3422459" y="2953083"/>
            <a:ext cx="210544" cy="537718"/>
          </a:xfrm>
          <a:custGeom>
            <a:avLst/>
            <a:gdLst>
              <a:gd name="connsiteX0" fmla="*/ 0 w 210543"/>
              <a:gd name="connsiteY0" fmla="*/ 107543 h 537717"/>
              <a:gd name="connsiteX1" fmla="*/ 105272 w 210543"/>
              <a:gd name="connsiteY1" fmla="*/ 107543 h 537717"/>
              <a:gd name="connsiteX2" fmla="*/ 105272 w 210543"/>
              <a:gd name="connsiteY2" fmla="*/ 0 h 537717"/>
              <a:gd name="connsiteX3" fmla="*/ 210543 w 210543"/>
              <a:gd name="connsiteY3" fmla="*/ 268859 h 537717"/>
              <a:gd name="connsiteX4" fmla="*/ 105272 w 210543"/>
              <a:gd name="connsiteY4" fmla="*/ 537717 h 537717"/>
              <a:gd name="connsiteX5" fmla="*/ 105272 w 210543"/>
              <a:gd name="connsiteY5" fmla="*/ 430174 h 537717"/>
              <a:gd name="connsiteX6" fmla="*/ 0 w 210543"/>
              <a:gd name="connsiteY6" fmla="*/ 430174 h 537717"/>
              <a:gd name="connsiteX7" fmla="*/ 0 w 210543"/>
              <a:gd name="connsiteY7" fmla="*/ 107543 h 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543" h="537717">
                <a:moveTo>
                  <a:pt x="210542" y="430174"/>
                </a:moveTo>
                <a:lnTo>
                  <a:pt x="105271" y="430174"/>
                </a:lnTo>
                <a:lnTo>
                  <a:pt x="105271" y="537717"/>
                </a:lnTo>
                <a:lnTo>
                  <a:pt x="1" y="268858"/>
                </a:lnTo>
                <a:lnTo>
                  <a:pt x="105271" y="0"/>
                </a:lnTo>
                <a:lnTo>
                  <a:pt x="105271" y="107543"/>
                </a:lnTo>
                <a:lnTo>
                  <a:pt x="210542" y="107543"/>
                </a:lnTo>
                <a:lnTo>
                  <a:pt x="210542" y="430174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3163" tIns="107544" rIns="0" bIns="10754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617116" y="1877623"/>
            <a:ext cx="1903646" cy="1581522"/>
          </a:xfrm>
          <a:custGeom>
            <a:avLst/>
            <a:gdLst>
              <a:gd name="connsiteX0" fmla="*/ 0 w 1903646"/>
              <a:gd name="connsiteY0" fmla="*/ 790761 h 1581522"/>
              <a:gd name="connsiteX1" fmla="*/ 951823 w 1903646"/>
              <a:gd name="connsiteY1" fmla="*/ 0 h 1581522"/>
              <a:gd name="connsiteX2" fmla="*/ 1903646 w 1903646"/>
              <a:gd name="connsiteY2" fmla="*/ 790761 h 1581522"/>
              <a:gd name="connsiteX3" fmla="*/ 951823 w 1903646"/>
              <a:gd name="connsiteY3" fmla="*/ 1581522 h 1581522"/>
              <a:gd name="connsiteX4" fmla="*/ 0 w 1903646"/>
              <a:gd name="connsiteY4" fmla="*/ 790761 h 158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646" h="1581522">
                <a:moveTo>
                  <a:pt x="0" y="790761"/>
                </a:moveTo>
                <a:cubicBezTo>
                  <a:pt x="0" y="354036"/>
                  <a:pt x="426146" y="0"/>
                  <a:pt x="951823" y="0"/>
                </a:cubicBezTo>
                <a:cubicBezTo>
                  <a:pt x="1477500" y="0"/>
                  <a:pt x="1903646" y="354036"/>
                  <a:pt x="1903646" y="790761"/>
                </a:cubicBezTo>
                <a:cubicBezTo>
                  <a:pt x="1903646" y="1227486"/>
                  <a:pt x="1477500" y="1581522"/>
                  <a:pt x="951823" y="1581522"/>
                </a:cubicBezTo>
                <a:cubicBezTo>
                  <a:pt x="426146" y="1581522"/>
                  <a:pt x="0" y="1227486"/>
                  <a:pt x="0" y="790761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29583" tIns="282409" rIns="329583" bIns="282409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000" b="0" kern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endParaRPr lang="en-US" sz="4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4334" y="262018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আমাদের পুষ্টি উপাদানগুলো কী কী 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1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1">
                <a:lumMod val="5000"/>
                <a:lumOff val="95000"/>
              </a:schemeClr>
            </a:gs>
            <a:gs pos="58000">
              <a:schemeClr val="bg2">
                <a:lumMod val="9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139493" y="2841346"/>
            <a:ext cx="2834010" cy="1143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শর্করা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65" y="3869573"/>
            <a:ext cx="2243455" cy="2262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45" y="200497"/>
            <a:ext cx="2478509" cy="2252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50000" r="50000" b="15123"/>
          <a:stretch/>
        </p:blipFill>
        <p:spPr>
          <a:xfrm>
            <a:off x="683088" y="109455"/>
            <a:ext cx="2437415" cy="2316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/>
          <a:stretch/>
        </p:blipFill>
        <p:spPr>
          <a:xfrm>
            <a:off x="338761" y="3775049"/>
            <a:ext cx="2378857" cy="2356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83505" y="2367171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কুঁড়া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1531" y="6001845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গমের ভুসি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4627" y="2345085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ভুট্টা ভাঙ্গা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343" y="6001845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চালের খুদ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19230387" flipH="1">
            <a:off x="5341800" y="2275408"/>
            <a:ext cx="956458" cy="63665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804737" flipH="1">
            <a:off x="5710179" y="3551245"/>
            <a:ext cx="858245" cy="63665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3626339" flipH="1">
            <a:off x="2804580" y="2327226"/>
            <a:ext cx="930367" cy="63665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ight Arrow 16"/>
          <p:cNvSpPr/>
          <p:nvPr/>
        </p:nvSpPr>
        <p:spPr>
          <a:xfrm rot="8879439" flipH="1">
            <a:off x="2698646" y="3736259"/>
            <a:ext cx="881695" cy="636657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75000"/>
              </a:schemeClr>
            </a:gs>
            <a:gs pos="67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75659" y="2799505"/>
            <a:ext cx="2834010" cy="11430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আমিষ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9"/>
          <a:stretch/>
        </p:blipFill>
        <p:spPr>
          <a:xfrm>
            <a:off x="6264505" y="3418109"/>
            <a:ext cx="2508297" cy="2274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t="-408" r="19063" b="24248"/>
          <a:stretch/>
        </p:blipFill>
        <p:spPr>
          <a:xfrm>
            <a:off x="6248400" y="721086"/>
            <a:ext cx="2455650" cy="2455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9" y="762000"/>
            <a:ext cx="2467351" cy="2372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54450" r="57522" b="17266"/>
          <a:stretch/>
        </p:blipFill>
        <p:spPr>
          <a:xfrm>
            <a:off x="380787" y="3481067"/>
            <a:ext cx="2592624" cy="2138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86773" y="28956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তিল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7482" y="572272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নাড়িভুঁড়ি রক্ত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9497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খৈল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563" y="5478392"/>
            <a:ext cx="2214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হাঁড়ের গুঁড়া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19230387" flipH="1">
            <a:off x="5818680" y="2498004"/>
            <a:ext cx="703757" cy="63665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772256" flipH="1">
            <a:off x="5756807" y="3531281"/>
            <a:ext cx="700310" cy="63665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3030509" flipH="1">
            <a:off x="2621082" y="2625183"/>
            <a:ext cx="830807" cy="636657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8879439" flipH="1">
            <a:off x="2735935" y="3582452"/>
            <a:ext cx="711122" cy="636657"/>
          </a:xfrm>
          <a:prstGeom prst="rightArrow">
            <a:avLst/>
          </a:prstGeom>
          <a:solidFill>
            <a:srgbClr val="BC0EB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/>
          <a:stretch/>
        </p:blipFill>
        <p:spPr>
          <a:xfrm>
            <a:off x="3284760" y="304800"/>
            <a:ext cx="2512888" cy="2508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3581399" y="-762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ডাল চূর্ণ</a:t>
            </a:r>
            <a:endParaRPr lang="en-US" sz="40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6200000" flipH="1">
            <a:off x="4371985" y="2562833"/>
            <a:ext cx="229996" cy="474836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57" y="4044467"/>
            <a:ext cx="2864814" cy="2305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ight Arrow 22"/>
          <p:cNvSpPr/>
          <p:nvPr/>
        </p:nvSpPr>
        <p:spPr>
          <a:xfrm rot="5400000" flipH="1">
            <a:off x="4394553" y="3779932"/>
            <a:ext cx="176053" cy="483639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581399" y="6098034"/>
            <a:ext cx="2071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সয়াবিন চূর্ণ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"/>
                            </p:stCondLst>
                            <p:childTnLst>
                              <p:par>
                                <p:cTn id="127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0" grpId="0"/>
      <p:bldP spid="21" grpId="0" animBg="1"/>
      <p:bldP spid="21" grpId="1" animBg="1"/>
      <p:bldP spid="23" grpId="0" animBg="1"/>
      <p:bldP spid="23" grpId="1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999</Words>
  <Application>Microsoft Office PowerPoint</Application>
  <PresentationFormat>On-screen Show (4:3)</PresentationFormat>
  <Paragraphs>144</Paragraphs>
  <Slides>22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NikoshBAN</vt:lpstr>
      <vt:lpstr>Vrinda</vt:lpstr>
      <vt:lpstr>Wingdings 2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</dc:creator>
  <cp:lastModifiedBy>21</cp:lastModifiedBy>
  <cp:revision>306</cp:revision>
  <dcterms:created xsi:type="dcterms:W3CDTF">2015-06-01T12:33:48Z</dcterms:created>
  <dcterms:modified xsi:type="dcterms:W3CDTF">2016-08-06T10:06:37Z</dcterms:modified>
</cp:coreProperties>
</file>